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0" r:id="rId5"/>
    <p:sldId id="267" r:id="rId6"/>
    <p:sldId id="286" r:id="rId7"/>
    <p:sldId id="298" r:id="rId8"/>
    <p:sldId id="274" r:id="rId9"/>
    <p:sldId id="258" r:id="rId10"/>
    <p:sldId id="266" r:id="rId11"/>
    <p:sldId id="270" r:id="rId12"/>
    <p:sldId id="271" r:id="rId13"/>
    <p:sldId id="256" r:id="rId14"/>
    <p:sldId id="276" r:id="rId15"/>
    <p:sldId id="292" r:id="rId16"/>
    <p:sldId id="295" r:id="rId17"/>
    <p:sldId id="296" r:id="rId18"/>
    <p:sldId id="293" r:id="rId19"/>
    <p:sldId id="257" r:id="rId20"/>
    <p:sldId id="297" r:id="rId21"/>
    <p:sldId id="280" r:id="rId22"/>
    <p:sldId id="281" r:id="rId23"/>
    <p:sldId id="307" r:id="rId24"/>
    <p:sldId id="308" r:id="rId25"/>
    <p:sldId id="309" r:id="rId26"/>
    <p:sldId id="310" r:id="rId27"/>
    <p:sldId id="311" r:id="rId28"/>
    <p:sldId id="312" r:id="rId29"/>
    <p:sldId id="316" r:id="rId30"/>
    <p:sldId id="317" r:id="rId31"/>
    <p:sldId id="335" r:id="rId32"/>
    <p:sldId id="344" r:id="rId33"/>
    <p:sldId id="343" r:id="rId34"/>
    <p:sldId id="342" r:id="rId35"/>
    <p:sldId id="318" r:id="rId36"/>
    <p:sldId id="287" r:id="rId37"/>
    <p:sldId id="288" r:id="rId38"/>
    <p:sldId id="289" r:id="rId39"/>
    <p:sldId id="260" r:id="rId40"/>
    <p:sldId id="319" r:id="rId41"/>
    <p:sldId id="328" r:id="rId42"/>
    <p:sldId id="324" r:id="rId43"/>
    <p:sldId id="323" r:id="rId44"/>
    <p:sldId id="327" r:id="rId45"/>
    <p:sldId id="329" r:id="rId46"/>
    <p:sldId id="325" r:id="rId47"/>
    <p:sldId id="326" r:id="rId48"/>
    <p:sldId id="330" r:id="rId49"/>
    <p:sldId id="332" r:id="rId50"/>
    <p:sldId id="333" r:id="rId51"/>
    <p:sldId id="337" r:id="rId52"/>
    <p:sldId id="338" r:id="rId53"/>
    <p:sldId id="345" r:id="rId5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20" y="60"/>
      </p:cViewPr>
      <p:guideLst>
        <p:guide orient="horz" pos="2160"/>
        <p:guide pos="2880"/>
      </p:guideLst>
    </p:cSldViewPr>
  </p:slideViewPr>
  <p:notesTextViewPr>
    <p:cViewPr>
      <p:scale>
        <a:sx n="1" d="1"/>
        <a:sy n="1" d="1"/>
      </p:scale>
      <p:origin x="0" y="0"/>
    </p:cViewPr>
  </p:notesTextViewPr>
  <p:sorterViewPr>
    <p:cViewPr>
      <p:scale>
        <a:sx n="100" d="100"/>
        <a:sy n="100" d="100"/>
      </p:scale>
      <p:origin x="0" y="3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C9A3F71-37A4-4B9E-9CE1-8DCE161C40FA}"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308042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9A3F71-37A4-4B9E-9CE1-8DCE161C40FA}"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261072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9A3F71-37A4-4B9E-9CE1-8DCE161C40FA}"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360339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9A3F71-37A4-4B9E-9CE1-8DCE161C40FA}"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270996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C9A3F71-37A4-4B9E-9CE1-8DCE161C40FA}"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54967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C9A3F71-37A4-4B9E-9CE1-8DCE161C40FA}" type="datetimeFigureOut">
              <a:rPr lang="de-DE" smtClean="0"/>
              <a:t>28.04.2026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214231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C9A3F71-37A4-4B9E-9CE1-8DCE161C40FA}" type="datetimeFigureOut">
              <a:rPr lang="de-DE" smtClean="0"/>
              <a:t>28.04.2026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258194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C9A3F71-37A4-4B9E-9CE1-8DCE161C40FA}" type="datetimeFigureOut">
              <a:rPr lang="de-DE" smtClean="0"/>
              <a:t>28.04.2026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199135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C9A3F71-37A4-4B9E-9CE1-8DCE161C40FA}" type="datetimeFigureOut">
              <a:rPr lang="de-DE" smtClean="0"/>
              <a:t>28.04.2026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386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C9A3F71-37A4-4B9E-9CE1-8DCE161C40FA}" type="datetimeFigureOut">
              <a:rPr lang="de-DE" smtClean="0"/>
              <a:t>28.04.2026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361362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C9A3F71-37A4-4B9E-9CE1-8DCE161C40FA}" type="datetimeFigureOut">
              <a:rPr lang="de-DE" smtClean="0"/>
              <a:t>28.04.2026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F692F1-3070-4093-9513-D97402409CA0}" type="slidenum">
              <a:rPr lang="de-DE" smtClean="0"/>
              <a:t>‹Nr.›</a:t>
            </a:fld>
            <a:endParaRPr lang="de-DE"/>
          </a:p>
        </p:txBody>
      </p:sp>
    </p:spTree>
    <p:extLst>
      <p:ext uri="{BB962C8B-B14F-4D97-AF65-F5344CB8AC3E}">
        <p14:creationId xmlns:p14="http://schemas.microsoft.com/office/powerpoint/2010/main" val="407747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A3F71-37A4-4B9E-9CE1-8DCE161C40FA}" type="datetimeFigureOut">
              <a:rPr lang="de-DE" smtClean="0"/>
              <a:t>28.04.2026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692F1-3070-4093-9513-D97402409CA0}" type="slidenum">
              <a:rPr lang="de-DE" smtClean="0"/>
              <a:t>‹Nr.›</a:t>
            </a:fld>
            <a:endParaRPr lang="de-DE"/>
          </a:p>
        </p:txBody>
      </p:sp>
    </p:spTree>
    <p:extLst>
      <p:ext uri="{BB962C8B-B14F-4D97-AF65-F5344CB8AC3E}">
        <p14:creationId xmlns:p14="http://schemas.microsoft.com/office/powerpoint/2010/main" val="287179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22115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 Verbindung 6"/>
          <p:cNvCxnSpPr/>
          <p:nvPr/>
        </p:nvCxnSpPr>
        <p:spPr>
          <a:xfrm>
            <a:off x="4427984" y="1557192"/>
            <a:ext cx="2592288" cy="360000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Gerade Verbindung 13"/>
          <p:cNvCxnSpPr/>
          <p:nvPr/>
        </p:nvCxnSpPr>
        <p:spPr>
          <a:xfrm>
            <a:off x="1835696" y="5154354"/>
            <a:ext cx="5184576" cy="2838"/>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Gerade Verbindung 14"/>
          <p:cNvCxnSpPr/>
          <p:nvPr/>
        </p:nvCxnSpPr>
        <p:spPr>
          <a:xfrm flipH="1">
            <a:off x="1835696" y="1568614"/>
            <a:ext cx="2592288" cy="360000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Gerade Verbindung 10"/>
          <p:cNvCxnSpPr/>
          <p:nvPr/>
        </p:nvCxnSpPr>
        <p:spPr>
          <a:xfrm>
            <a:off x="4427984" y="1556792"/>
            <a:ext cx="2592288" cy="360000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855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11660" y="980728"/>
            <a:ext cx="1944216" cy="1015663"/>
          </a:xfrm>
          <a:prstGeom prst="rect">
            <a:avLst/>
          </a:prstGeom>
          <a:noFill/>
        </p:spPr>
        <p:txBody>
          <a:bodyPr wrap="square" rtlCol="0">
            <a:spAutoFit/>
          </a:bodyPr>
          <a:lstStyle/>
          <a:p>
            <a:r>
              <a:rPr lang="de-DE" sz="6000" b="1" dirty="0">
                <a:ln w="3175">
                  <a:noFill/>
                  <a:prstDash val="solid"/>
                  <a:miter lim="800000"/>
                </a:ln>
                <a:solidFill>
                  <a:srgbClr val="FFFF00"/>
                </a:solidFill>
              </a:rPr>
              <a:t>Geist</a:t>
            </a:r>
            <a:endParaRPr lang="de-DE" dirty="0">
              <a:ln w="3175">
                <a:noFill/>
                <a:prstDash val="solid"/>
                <a:miter lim="800000"/>
              </a:ln>
              <a:solidFill>
                <a:srgbClr val="FFFF00"/>
              </a:solidFill>
            </a:endParaRPr>
          </a:p>
        </p:txBody>
      </p:sp>
      <p:sp>
        <p:nvSpPr>
          <p:cNvPr id="4" name="Titel 1"/>
          <p:cNvSpPr txBox="1">
            <a:spLocks/>
          </p:cNvSpPr>
          <p:nvPr/>
        </p:nvSpPr>
        <p:spPr>
          <a:xfrm>
            <a:off x="1475656" y="2780928"/>
            <a:ext cx="1872208" cy="774810"/>
          </a:xfrm>
          <a:prstGeom prst="rect">
            <a:avLst/>
          </a:prstGeom>
          <a:no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6000" b="1" dirty="0">
                <a:solidFill>
                  <a:schemeClr val="tx2">
                    <a:lumMod val="75000"/>
                  </a:schemeClr>
                </a:solidFill>
              </a:rPr>
              <a:t>Papa</a:t>
            </a:r>
            <a:endParaRPr lang="de-DE" sz="4000" b="1" dirty="0">
              <a:solidFill>
                <a:schemeClr val="tx2">
                  <a:lumMod val="75000"/>
                </a:schemeClr>
              </a:solidFill>
            </a:endParaRPr>
          </a:p>
        </p:txBody>
      </p:sp>
      <p:sp>
        <p:nvSpPr>
          <p:cNvPr id="5" name="Textfeld 4"/>
          <p:cNvSpPr txBox="1"/>
          <p:nvPr/>
        </p:nvSpPr>
        <p:spPr>
          <a:xfrm>
            <a:off x="1511660" y="4348213"/>
            <a:ext cx="1944216" cy="1015663"/>
          </a:xfrm>
          <a:prstGeom prst="rect">
            <a:avLst/>
          </a:prstGeom>
          <a:noFill/>
        </p:spPr>
        <p:txBody>
          <a:bodyPr wrap="square" rtlCol="0">
            <a:spAutoFit/>
          </a:bodyPr>
          <a:lstStyle/>
          <a:p>
            <a:r>
              <a:rPr lang="de-DE" sz="6000" b="1" dirty="0">
                <a:solidFill>
                  <a:srgbClr val="FF0000"/>
                </a:solidFill>
              </a:rPr>
              <a:t>Kind</a:t>
            </a:r>
            <a:endParaRPr lang="de-DE" sz="4400" b="1" dirty="0">
              <a:solidFill>
                <a:srgbClr val="FF0000"/>
              </a:solidFill>
            </a:endParaRPr>
          </a:p>
        </p:txBody>
      </p:sp>
    </p:spTree>
    <p:extLst>
      <p:ext uri="{BB962C8B-B14F-4D97-AF65-F5344CB8AC3E}">
        <p14:creationId xmlns:p14="http://schemas.microsoft.com/office/powerpoint/2010/main" val="69256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p:cNvSpPr txBox="1"/>
          <p:nvPr/>
        </p:nvSpPr>
        <p:spPr>
          <a:xfrm>
            <a:off x="6948264" y="4365104"/>
            <a:ext cx="1944216" cy="1887696"/>
          </a:xfrm>
          <a:prstGeom prst="rect">
            <a:avLst/>
          </a:prstGeom>
          <a:noFill/>
        </p:spPr>
        <p:txBody>
          <a:bodyPr wrap="square" rtlCol="0">
            <a:spAutoFit/>
          </a:bodyPr>
          <a:lstStyle/>
          <a:p>
            <a:pPr algn="ctr">
              <a:lnSpc>
                <a:spcPts val="7000"/>
              </a:lnSpc>
            </a:pPr>
            <a:r>
              <a:rPr lang="de-DE" sz="6000" b="1" dirty="0">
                <a:solidFill>
                  <a:srgbClr val="FF0000"/>
                </a:solidFill>
                <a:sym typeface="Wingdings 2"/>
              </a:rPr>
              <a:t>Kind</a:t>
            </a:r>
            <a:endParaRPr lang="de-DE" sz="8000" b="1" dirty="0">
              <a:solidFill>
                <a:srgbClr val="FF0000"/>
              </a:solidFill>
              <a:sym typeface="Wingdings 2"/>
            </a:endParaRPr>
          </a:p>
          <a:p>
            <a:pPr algn="ctr">
              <a:lnSpc>
                <a:spcPts val="7000"/>
              </a:lnSpc>
            </a:pPr>
            <a:endParaRPr lang="de-DE" sz="4400" b="1" dirty="0">
              <a:solidFill>
                <a:srgbClr val="FF0000"/>
              </a:solidFill>
            </a:endParaRPr>
          </a:p>
        </p:txBody>
      </p:sp>
      <p:sp>
        <p:nvSpPr>
          <p:cNvPr id="24" name="Textfeld 23"/>
          <p:cNvSpPr txBox="1"/>
          <p:nvPr/>
        </p:nvSpPr>
        <p:spPr>
          <a:xfrm>
            <a:off x="2195736" y="541529"/>
            <a:ext cx="4529903" cy="1015663"/>
          </a:xfrm>
          <a:prstGeom prst="rect">
            <a:avLst/>
          </a:prstGeom>
          <a:noFill/>
        </p:spPr>
        <p:txBody>
          <a:bodyPr wrap="square" rtlCol="0">
            <a:spAutoFit/>
          </a:bodyPr>
          <a:lstStyle/>
          <a:p>
            <a:pPr algn="ctr"/>
            <a:r>
              <a:rPr lang="de-DE" sz="6000" b="1" dirty="0">
                <a:ln w="3175">
                  <a:noFill/>
                  <a:prstDash val="solid"/>
                  <a:miter lim="800000"/>
                </a:ln>
                <a:solidFill>
                  <a:srgbClr val="FFFF00"/>
                </a:solidFill>
              </a:rPr>
              <a:t> Geist</a:t>
            </a:r>
            <a:endParaRPr lang="de-DE" dirty="0">
              <a:ln w="3175">
                <a:noFill/>
                <a:prstDash val="solid"/>
                <a:miter lim="800000"/>
              </a:ln>
              <a:solidFill>
                <a:srgbClr val="FFFF00"/>
              </a:solidFill>
            </a:endParaRPr>
          </a:p>
        </p:txBody>
      </p:sp>
      <p:sp>
        <p:nvSpPr>
          <p:cNvPr id="2" name="Titel 1"/>
          <p:cNvSpPr>
            <a:spLocks noGrp="1"/>
          </p:cNvSpPr>
          <p:nvPr>
            <p:ph type="ctrTitle"/>
          </p:nvPr>
        </p:nvSpPr>
        <p:spPr>
          <a:xfrm>
            <a:off x="179512" y="4501847"/>
            <a:ext cx="1872208" cy="1519441"/>
          </a:xfrm>
          <a:noFill/>
        </p:spPr>
        <p:txBody>
          <a:bodyPr>
            <a:normAutofit fontScale="90000"/>
          </a:bodyPr>
          <a:lstStyle/>
          <a:p>
            <a:pPr>
              <a:lnSpc>
                <a:spcPts val="7000"/>
              </a:lnSpc>
            </a:pPr>
            <a:r>
              <a:rPr lang="de-DE" sz="6700" b="1" dirty="0">
                <a:solidFill>
                  <a:schemeClr val="tx2">
                    <a:lumMod val="75000"/>
                  </a:schemeClr>
                </a:solidFill>
                <a:sym typeface="Webdings"/>
              </a:rPr>
              <a:t>Papa</a:t>
            </a:r>
            <a:br>
              <a:rPr lang="de-DE" sz="8900" b="1" dirty="0">
                <a:solidFill>
                  <a:srgbClr val="FF0000"/>
                </a:solidFill>
                <a:sym typeface="Webdings"/>
              </a:rPr>
            </a:br>
            <a:endParaRPr lang="de-DE" b="1" dirty="0">
              <a:solidFill>
                <a:srgbClr val="FF0000"/>
              </a:solidFill>
            </a:endParaRPr>
          </a:p>
        </p:txBody>
      </p:sp>
    </p:spTree>
    <p:extLst>
      <p:ext uri="{BB962C8B-B14F-4D97-AF65-F5344CB8AC3E}">
        <p14:creationId xmlns:p14="http://schemas.microsoft.com/office/powerpoint/2010/main" val="108869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p:cNvSpPr txBox="1"/>
          <p:nvPr/>
        </p:nvSpPr>
        <p:spPr>
          <a:xfrm>
            <a:off x="6948264" y="4365104"/>
            <a:ext cx="1944216" cy="1887696"/>
          </a:xfrm>
          <a:prstGeom prst="rect">
            <a:avLst/>
          </a:prstGeom>
          <a:noFill/>
        </p:spPr>
        <p:txBody>
          <a:bodyPr wrap="square" rtlCol="0">
            <a:spAutoFit/>
          </a:bodyPr>
          <a:lstStyle/>
          <a:p>
            <a:pPr algn="ctr">
              <a:lnSpc>
                <a:spcPts val="7000"/>
              </a:lnSpc>
            </a:pPr>
            <a:r>
              <a:rPr lang="de-DE" sz="6000" b="1" dirty="0">
                <a:solidFill>
                  <a:srgbClr val="FF0000"/>
                </a:solidFill>
                <a:sym typeface="Wingdings 2"/>
              </a:rPr>
              <a:t>Kind</a:t>
            </a:r>
            <a:endParaRPr lang="de-DE" sz="8000" b="1" dirty="0">
              <a:solidFill>
                <a:srgbClr val="FF0000"/>
              </a:solidFill>
              <a:sym typeface="Wingdings 2"/>
            </a:endParaRPr>
          </a:p>
          <a:p>
            <a:pPr algn="ctr">
              <a:lnSpc>
                <a:spcPts val="7000"/>
              </a:lnSpc>
            </a:pPr>
            <a:endParaRPr lang="de-DE" sz="4400" b="1" dirty="0">
              <a:solidFill>
                <a:srgbClr val="FF0000"/>
              </a:solidFill>
            </a:endParaRPr>
          </a:p>
        </p:txBody>
      </p:sp>
      <p:sp>
        <p:nvSpPr>
          <p:cNvPr id="24" name="Textfeld 23"/>
          <p:cNvSpPr txBox="1"/>
          <p:nvPr/>
        </p:nvSpPr>
        <p:spPr>
          <a:xfrm>
            <a:off x="2195736" y="541529"/>
            <a:ext cx="4529903" cy="1015663"/>
          </a:xfrm>
          <a:prstGeom prst="rect">
            <a:avLst/>
          </a:prstGeom>
          <a:noFill/>
        </p:spPr>
        <p:txBody>
          <a:bodyPr wrap="square" rtlCol="0">
            <a:spAutoFit/>
          </a:bodyPr>
          <a:lstStyle/>
          <a:p>
            <a:r>
              <a:rPr lang="de-DE" sz="6000" b="1" dirty="0">
                <a:ln w="3175">
                  <a:noFill/>
                  <a:prstDash val="solid"/>
                  <a:miter lim="800000"/>
                </a:ln>
                <a:solidFill>
                  <a:srgbClr val="FFFF00"/>
                </a:solidFill>
              </a:rPr>
              <a:t>Heiliger Geist</a:t>
            </a:r>
            <a:endParaRPr lang="de-DE" dirty="0">
              <a:ln w="3175">
                <a:noFill/>
                <a:prstDash val="solid"/>
                <a:miter lim="800000"/>
              </a:ln>
              <a:solidFill>
                <a:srgbClr val="FFFF00"/>
              </a:solidFill>
            </a:endParaRPr>
          </a:p>
        </p:txBody>
      </p:sp>
      <p:sp>
        <p:nvSpPr>
          <p:cNvPr id="2" name="Titel 1"/>
          <p:cNvSpPr>
            <a:spLocks noGrp="1"/>
          </p:cNvSpPr>
          <p:nvPr>
            <p:ph type="ctrTitle"/>
          </p:nvPr>
        </p:nvSpPr>
        <p:spPr>
          <a:xfrm>
            <a:off x="179512" y="4501847"/>
            <a:ext cx="1872208" cy="1519441"/>
          </a:xfrm>
          <a:noFill/>
        </p:spPr>
        <p:txBody>
          <a:bodyPr>
            <a:normAutofit fontScale="90000"/>
          </a:bodyPr>
          <a:lstStyle/>
          <a:p>
            <a:pPr>
              <a:lnSpc>
                <a:spcPts val="7000"/>
              </a:lnSpc>
            </a:pPr>
            <a:r>
              <a:rPr lang="de-DE" sz="6700" b="1" dirty="0">
                <a:solidFill>
                  <a:schemeClr val="tx2">
                    <a:lumMod val="75000"/>
                  </a:schemeClr>
                </a:solidFill>
                <a:sym typeface="Webdings"/>
              </a:rPr>
              <a:t>Papa</a:t>
            </a:r>
            <a:br>
              <a:rPr lang="de-DE" sz="8900" b="1" dirty="0">
                <a:solidFill>
                  <a:srgbClr val="FF0000"/>
                </a:solidFill>
                <a:sym typeface="Webdings"/>
              </a:rPr>
            </a:br>
            <a:endParaRPr lang="de-DE" b="1" dirty="0">
              <a:solidFill>
                <a:srgbClr val="FF0000"/>
              </a:solidFill>
            </a:endParaRPr>
          </a:p>
        </p:txBody>
      </p:sp>
    </p:spTree>
    <p:extLst>
      <p:ext uri="{BB962C8B-B14F-4D97-AF65-F5344CB8AC3E}">
        <p14:creationId xmlns:p14="http://schemas.microsoft.com/office/powerpoint/2010/main" val="62105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p:cNvSpPr txBox="1"/>
          <p:nvPr/>
        </p:nvSpPr>
        <p:spPr>
          <a:xfrm>
            <a:off x="6948264" y="4365104"/>
            <a:ext cx="1944216" cy="1887696"/>
          </a:xfrm>
          <a:prstGeom prst="rect">
            <a:avLst/>
          </a:prstGeom>
          <a:noFill/>
        </p:spPr>
        <p:txBody>
          <a:bodyPr wrap="square" rtlCol="0">
            <a:spAutoFit/>
          </a:bodyPr>
          <a:lstStyle/>
          <a:p>
            <a:pPr algn="ctr">
              <a:lnSpc>
                <a:spcPts val="7000"/>
              </a:lnSpc>
            </a:pPr>
            <a:r>
              <a:rPr lang="de-DE" sz="6000" b="1" dirty="0">
                <a:solidFill>
                  <a:srgbClr val="FF0000"/>
                </a:solidFill>
                <a:sym typeface="Wingdings 2"/>
              </a:rPr>
              <a:t>Kind</a:t>
            </a:r>
            <a:endParaRPr lang="de-DE" sz="8000" b="1" dirty="0">
              <a:solidFill>
                <a:srgbClr val="FF0000"/>
              </a:solidFill>
              <a:sym typeface="Wingdings 2"/>
            </a:endParaRPr>
          </a:p>
          <a:p>
            <a:pPr algn="ctr">
              <a:lnSpc>
                <a:spcPts val="7000"/>
              </a:lnSpc>
            </a:pPr>
            <a:endParaRPr lang="de-DE" sz="4400" b="1" dirty="0">
              <a:solidFill>
                <a:srgbClr val="FF0000"/>
              </a:solidFill>
            </a:endParaRPr>
          </a:p>
        </p:txBody>
      </p:sp>
      <p:sp>
        <p:nvSpPr>
          <p:cNvPr id="24" name="Textfeld 23"/>
          <p:cNvSpPr txBox="1"/>
          <p:nvPr/>
        </p:nvSpPr>
        <p:spPr>
          <a:xfrm>
            <a:off x="2195736" y="541529"/>
            <a:ext cx="4529903" cy="1015663"/>
          </a:xfrm>
          <a:prstGeom prst="rect">
            <a:avLst/>
          </a:prstGeom>
          <a:noFill/>
        </p:spPr>
        <p:txBody>
          <a:bodyPr wrap="square" rtlCol="0">
            <a:spAutoFit/>
          </a:bodyPr>
          <a:lstStyle/>
          <a:p>
            <a:r>
              <a:rPr lang="de-DE" sz="6000" b="1" dirty="0">
                <a:ln w="3175">
                  <a:noFill/>
                  <a:prstDash val="solid"/>
                  <a:miter lim="800000"/>
                </a:ln>
                <a:solidFill>
                  <a:srgbClr val="FFFF00"/>
                </a:solidFill>
              </a:rPr>
              <a:t>Heiliger Geist</a:t>
            </a:r>
            <a:endParaRPr lang="de-DE" dirty="0">
              <a:ln w="3175">
                <a:noFill/>
                <a:prstDash val="solid"/>
                <a:miter lim="800000"/>
              </a:ln>
              <a:solidFill>
                <a:srgbClr val="FFFF00"/>
              </a:solidFill>
            </a:endParaRPr>
          </a:p>
        </p:txBody>
      </p:sp>
      <p:sp>
        <p:nvSpPr>
          <p:cNvPr id="2" name="Titel 1"/>
          <p:cNvSpPr>
            <a:spLocks noGrp="1"/>
          </p:cNvSpPr>
          <p:nvPr>
            <p:ph type="ctrTitle"/>
          </p:nvPr>
        </p:nvSpPr>
        <p:spPr>
          <a:xfrm>
            <a:off x="179512" y="4501847"/>
            <a:ext cx="1872208" cy="1519441"/>
          </a:xfrm>
          <a:noFill/>
        </p:spPr>
        <p:txBody>
          <a:bodyPr>
            <a:normAutofit fontScale="90000"/>
          </a:bodyPr>
          <a:lstStyle/>
          <a:p>
            <a:pPr>
              <a:lnSpc>
                <a:spcPts val="7000"/>
              </a:lnSpc>
            </a:pPr>
            <a:r>
              <a:rPr lang="de-DE" sz="6700" b="1" dirty="0">
                <a:solidFill>
                  <a:schemeClr val="tx2">
                    <a:lumMod val="75000"/>
                  </a:schemeClr>
                </a:solidFill>
                <a:sym typeface="Webdings"/>
              </a:rPr>
              <a:t>Vater</a:t>
            </a:r>
            <a:br>
              <a:rPr lang="de-DE" sz="8900" b="1" dirty="0">
                <a:solidFill>
                  <a:srgbClr val="FF0000"/>
                </a:solidFill>
                <a:sym typeface="Webdings"/>
              </a:rPr>
            </a:br>
            <a:endParaRPr lang="de-DE" b="1" dirty="0">
              <a:solidFill>
                <a:srgbClr val="FF0000"/>
              </a:solidFill>
            </a:endParaRPr>
          </a:p>
        </p:txBody>
      </p:sp>
    </p:spTree>
    <p:extLst>
      <p:ext uri="{BB962C8B-B14F-4D97-AF65-F5344CB8AC3E}">
        <p14:creationId xmlns:p14="http://schemas.microsoft.com/office/powerpoint/2010/main" val="62105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 Verbindung 6"/>
          <p:cNvCxnSpPr/>
          <p:nvPr/>
        </p:nvCxnSpPr>
        <p:spPr>
          <a:xfrm>
            <a:off x="4427984" y="1557192"/>
            <a:ext cx="2592288" cy="360000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Gerade Verbindung 13"/>
          <p:cNvCxnSpPr/>
          <p:nvPr/>
        </p:nvCxnSpPr>
        <p:spPr>
          <a:xfrm>
            <a:off x="1835696" y="5154354"/>
            <a:ext cx="5184576" cy="2838"/>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Gerade Verbindung 14"/>
          <p:cNvCxnSpPr/>
          <p:nvPr/>
        </p:nvCxnSpPr>
        <p:spPr>
          <a:xfrm flipH="1">
            <a:off x="1835696" y="1556792"/>
            <a:ext cx="2592288" cy="3600000"/>
          </a:xfrm>
          <a:prstGeom prst="line">
            <a:avLst/>
          </a:prstGeom>
          <a:ln w="76200"/>
        </p:spPr>
        <p:style>
          <a:lnRef idx="1">
            <a:schemeClr val="dk1"/>
          </a:lnRef>
          <a:fillRef idx="0">
            <a:schemeClr val="dk1"/>
          </a:fillRef>
          <a:effectRef idx="0">
            <a:schemeClr val="dk1"/>
          </a:effectRef>
          <a:fontRef idx="minor">
            <a:schemeClr val="tx1"/>
          </a:fontRef>
        </p:style>
      </p:cxnSp>
      <p:sp>
        <p:nvSpPr>
          <p:cNvPr id="23" name="Textfeld 22"/>
          <p:cNvSpPr txBox="1"/>
          <p:nvPr/>
        </p:nvSpPr>
        <p:spPr>
          <a:xfrm>
            <a:off x="6948264" y="4365104"/>
            <a:ext cx="1944216" cy="1812227"/>
          </a:xfrm>
          <a:prstGeom prst="rect">
            <a:avLst/>
          </a:prstGeom>
          <a:noFill/>
        </p:spPr>
        <p:txBody>
          <a:bodyPr wrap="square" rtlCol="0">
            <a:spAutoFit/>
          </a:bodyPr>
          <a:lstStyle/>
          <a:p>
            <a:pPr algn="ctr">
              <a:lnSpc>
                <a:spcPts val="7000"/>
              </a:lnSpc>
            </a:pPr>
            <a:r>
              <a:rPr lang="de-DE" sz="6000" b="1" dirty="0">
                <a:solidFill>
                  <a:srgbClr val="FF0000"/>
                </a:solidFill>
              </a:rPr>
              <a:t>Sohn</a:t>
            </a:r>
            <a:endParaRPr lang="de-DE" sz="8000" b="1" dirty="0">
              <a:solidFill>
                <a:srgbClr val="FF0000"/>
              </a:solidFill>
              <a:sym typeface="Wingdings 2"/>
            </a:endParaRPr>
          </a:p>
          <a:p>
            <a:pPr algn="ctr">
              <a:lnSpc>
                <a:spcPts val="7000"/>
              </a:lnSpc>
            </a:pPr>
            <a:endParaRPr lang="de-DE" sz="4400" b="1" dirty="0">
              <a:solidFill>
                <a:srgbClr val="FF0000"/>
              </a:solidFill>
            </a:endParaRPr>
          </a:p>
        </p:txBody>
      </p:sp>
      <p:sp>
        <p:nvSpPr>
          <p:cNvPr id="24" name="Textfeld 23"/>
          <p:cNvSpPr txBox="1"/>
          <p:nvPr/>
        </p:nvSpPr>
        <p:spPr>
          <a:xfrm>
            <a:off x="2195736" y="541529"/>
            <a:ext cx="4529903" cy="1015663"/>
          </a:xfrm>
          <a:prstGeom prst="rect">
            <a:avLst/>
          </a:prstGeom>
          <a:noFill/>
        </p:spPr>
        <p:txBody>
          <a:bodyPr wrap="square" rtlCol="0">
            <a:spAutoFit/>
          </a:bodyPr>
          <a:lstStyle/>
          <a:p>
            <a:r>
              <a:rPr lang="de-DE" sz="6000" b="1" dirty="0">
                <a:ln w="3175">
                  <a:noFill/>
                  <a:prstDash val="solid"/>
                  <a:miter lim="800000"/>
                </a:ln>
                <a:solidFill>
                  <a:srgbClr val="FFFF00"/>
                </a:solidFill>
              </a:rPr>
              <a:t>Heiliger Geist</a:t>
            </a:r>
            <a:endParaRPr lang="de-DE" dirty="0">
              <a:ln w="3175">
                <a:noFill/>
                <a:prstDash val="solid"/>
                <a:miter lim="800000"/>
              </a:ln>
              <a:solidFill>
                <a:srgbClr val="FFFF00"/>
              </a:solidFill>
            </a:endParaRPr>
          </a:p>
        </p:txBody>
      </p:sp>
      <p:sp>
        <p:nvSpPr>
          <p:cNvPr id="2" name="Titel 1"/>
          <p:cNvSpPr>
            <a:spLocks noGrp="1"/>
          </p:cNvSpPr>
          <p:nvPr>
            <p:ph type="ctrTitle"/>
          </p:nvPr>
        </p:nvSpPr>
        <p:spPr>
          <a:xfrm>
            <a:off x="179512" y="4501847"/>
            <a:ext cx="1872208" cy="1519441"/>
          </a:xfrm>
          <a:noFill/>
        </p:spPr>
        <p:txBody>
          <a:bodyPr>
            <a:normAutofit fontScale="90000"/>
          </a:bodyPr>
          <a:lstStyle/>
          <a:p>
            <a:pPr>
              <a:lnSpc>
                <a:spcPts val="7000"/>
              </a:lnSpc>
            </a:pPr>
            <a:r>
              <a:rPr lang="de-DE" sz="6700" b="1" dirty="0">
                <a:solidFill>
                  <a:schemeClr val="tx2">
                    <a:lumMod val="75000"/>
                  </a:schemeClr>
                </a:solidFill>
              </a:rPr>
              <a:t>Vater</a:t>
            </a:r>
            <a:br>
              <a:rPr lang="de-DE" sz="8900" b="1" dirty="0">
                <a:solidFill>
                  <a:srgbClr val="FF0000"/>
                </a:solidFill>
                <a:sym typeface="Webdings"/>
              </a:rPr>
            </a:br>
            <a:endParaRPr lang="de-DE" b="1" dirty="0">
              <a:solidFill>
                <a:srgbClr val="FF0000"/>
              </a:solidFill>
            </a:endParaRPr>
          </a:p>
        </p:txBody>
      </p:sp>
      <p:sp>
        <p:nvSpPr>
          <p:cNvPr id="8" name="Textfeld 7"/>
          <p:cNvSpPr txBox="1"/>
          <p:nvPr/>
        </p:nvSpPr>
        <p:spPr>
          <a:xfrm>
            <a:off x="3203848" y="2996952"/>
            <a:ext cx="2736304" cy="1569660"/>
          </a:xfrm>
          <a:prstGeom prst="rect">
            <a:avLst/>
          </a:prstGeom>
          <a:noFill/>
        </p:spPr>
        <p:txBody>
          <a:bodyPr wrap="square" rtlCol="0">
            <a:spAutoFit/>
          </a:bodyPr>
          <a:lstStyle/>
          <a:p>
            <a:r>
              <a:rPr lang="de-DE" sz="9600" b="1" dirty="0">
                <a:ln w="18000">
                  <a:solidFill>
                    <a:schemeClr val="tx1"/>
                  </a:solidFill>
                  <a:prstDash val="solid"/>
                  <a:miter lim="800000"/>
                </a:ln>
                <a:noFill/>
                <a:effectLst>
                  <a:outerShdw blurRad="25500" dist="23000" dir="7020000" algn="tl">
                    <a:srgbClr val="000000">
                      <a:alpha val="50000"/>
                    </a:srgbClr>
                  </a:outerShdw>
                </a:effectLst>
              </a:rPr>
              <a:t>Gott</a:t>
            </a:r>
            <a:endParaRPr lang="de-DE" sz="4000" dirty="0">
              <a:ln w="18000">
                <a:solidFill>
                  <a:schemeClr val="tx1"/>
                </a:solidFill>
                <a:prstDash val="solid"/>
                <a:miter lim="800000"/>
              </a:ln>
              <a:no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2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4427984" y="1557192"/>
            <a:ext cx="2592288" cy="3600000"/>
          </a:xfrm>
          <a:prstGeom prst="line">
            <a:avLst/>
          </a:prstGeom>
          <a:ln w="76200"/>
        </p:spPr>
        <p:style>
          <a:lnRef idx="1">
            <a:schemeClr val="dk1"/>
          </a:lnRef>
          <a:fillRef idx="0">
            <a:schemeClr val="dk1"/>
          </a:fillRef>
          <a:effectRef idx="0">
            <a:schemeClr val="dk1"/>
          </a:effectRef>
          <a:fontRef idx="minor">
            <a:schemeClr val="tx1"/>
          </a:fontRef>
        </p:style>
      </p:cxnSp>
      <p:cxnSp>
        <p:nvCxnSpPr>
          <p:cNvPr id="6" name="Gerade Verbindung 5"/>
          <p:cNvCxnSpPr/>
          <p:nvPr/>
        </p:nvCxnSpPr>
        <p:spPr>
          <a:xfrm>
            <a:off x="1835696" y="5154354"/>
            <a:ext cx="5184576" cy="2838"/>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Gerade Verbindung 6"/>
          <p:cNvCxnSpPr/>
          <p:nvPr/>
        </p:nvCxnSpPr>
        <p:spPr>
          <a:xfrm flipH="1">
            <a:off x="1835696" y="1556792"/>
            <a:ext cx="2592288" cy="3600000"/>
          </a:xfrm>
          <a:prstGeom prst="line">
            <a:avLst/>
          </a:prstGeom>
          <a:ln w="76200"/>
        </p:spPr>
        <p:style>
          <a:lnRef idx="1">
            <a:schemeClr val="dk1"/>
          </a:lnRef>
          <a:fillRef idx="0">
            <a:schemeClr val="dk1"/>
          </a:fillRef>
          <a:effectRef idx="0">
            <a:schemeClr val="dk1"/>
          </a:effectRef>
          <a:fontRef idx="minor">
            <a:schemeClr val="tx1"/>
          </a:fontRef>
        </p:style>
      </p:cxnSp>
      <p:sp>
        <p:nvSpPr>
          <p:cNvPr id="10" name="Textfeld 9"/>
          <p:cNvSpPr txBox="1"/>
          <p:nvPr/>
        </p:nvSpPr>
        <p:spPr>
          <a:xfrm>
            <a:off x="3347864" y="2996952"/>
            <a:ext cx="2304256" cy="1569660"/>
          </a:xfrm>
          <a:prstGeom prst="rect">
            <a:avLst/>
          </a:prstGeom>
          <a:noFill/>
        </p:spPr>
        <p:txBody>
          <a:bodyPr wrap="square" rtlCol="0">
            <a:spAutoFit/>
          </a:bodyPr>
          <a:lstStyle/>
          <a:p>
            <a:r>
              <a:rPr lang="de-DE" sz="9600" b="1" dirty="0">
                <a:solidFill>
                  <a:srgbClr val="00B050"/>
                </a:solidFill>
              </a:rPr>
              <a:t>H</a:t>
            </a:r>
            <a:r>
              <a:rPr lang="de-DE" sz="9600" b="1" baseline="-25000" dirty="0">
                <a:solidFill>
                  <a:srgbClr val="00B050"/>
                </a:solidFill>
              </a:rPr>
              <a:t>2</a:t>
            </a:r>
            <a:r>
              <a:rPr lang="de-DE" sz="9600" b="1" dirty="0">
                <a:solidFill>
                  <a:srgbClr val="00B050"/>
                </a:solidFill>
              </a:rPr>
              <a:t>O</a:t>
            </a:r>
            <a:endParaRPr lang="de-DE" sz="4000" b="1" dirty="0">
              <a:solidFill>
                <a:srgbClr val="00B050"/>
              </a:solidFill>
            </a:endParaRPr>
          </a:p>
        </p:txBody>
      </p:sp>
      <p:pic>
        <p:nvPicPr>
          <p:cNvPr id="9" name="Picture 2" descr="klassewasser.de Aggregatzustände - Jugendliche"/>
          <p:cNvPicPr>
            <a:picLocks noChangeAspect="1" noChangeArrowheads="1"/>
          </p:cNvPicPr>
          <p:nvPr/>
        </p:nvPicPr>
        <p:blipFill rotWithShape="1">
          <a:blip r:embed="rId2">
            <a:extLst>
              <a:ext uri="{28A0092B-C50C-407E-A947-70E740481C1C}">
                <a14:useLocalDpi xmlns:a14="http://schemas.microsoft.com/office/drawing/2010/main" val="0"/>
              </a:ext>
            </a:extLst>
          </a:blip>
          <a:srcRect l="4568" r="61972" b="35102"/>
          <a:stretch/>
        </p:blipFill>
        <p:spPr bwMode="auto">
          <a:xfrm>
            <a:off x="3581234" y="260648"/>
            <a:ext cx="1693499" cy="18282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asser:GLa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78" t="20585" r="20527" b="6334"/>
          <a:stretch/>
        </p:blipFill>
        <p:spPr bwMode="auto">
          <a:xfrm>
            <a:off x="611560" y="3996538"/>
            <a:ext cx="1944216" cy="22649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175113"/>
            <a:ext cx="2232248" cy="195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33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 Verbindung 6"/>
          <p:cNvCxnSpPr/>
          <p:nvPr/>
        </p:nvCxnSpPr>
        <p:spPr>
          <a:xfrm>
            <a:off x="4427984" y="1557192"/>
            <a:ext cx="2592288" cy="360000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Gerade Verbindung 13"/>
          <p:cNvCxnSpPr/>
          <p:nvPr/>
        </p:nvCxnSpPr>
        <p:spPr>
          <a:xfrm>
            <a:off x="1835696" y="5154354"/>
            <a:ext cx="5184576" cy="2838"/>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Gerade Verbindung 14"/>
          <p:cNvCxnSpPr/>
          <p:nvPr/>
        </p:nvCxnSpPr>
        <p:spPr>
          <a:xfrm flipH="1">
            <a:off x="1842297" y="1556792"/>
            <a:ext cx="2592288" cy="3600000"/>
          </a:xfrm>
          <a:prstGeom prst="line">
            <a:avLst/>
          </a:prstGeom>
          <a:ln w="76200"/>
        </p:spPr>
        <p:style>
          <a:lnRef idx="1">
            <a:schemeClr val="dk1"/>
          </a:lnRef>
          <a:fillRef idx="0">
            <a:schemeClr val="dk1"/>
          </a:fillRef>
          <a:effectRef idx="0">
            <a:schemeClr val="dk1"/>
          </a:effectRef>
          <a:fontRef idx="minor">
            <a:schemeClr val="tx1"/>
          </a:fontRef>
        </p:style>
      </p:cxnSp>
      <p:sp>
        <p:nvSpPr>
          <p:cNvPr id="23" name="Textfeld 22"/>
          <p:cNvSpPr txBox="1"/>
          <p:nvPr/>
        </p:nvSpPr>
        <p:spPr>
          <a:xfrm>
            <a:off x="6948264" y="4365104"/>
            <a:ext cx="1944216" cy="1887696"/>
          </a:xfrm>
          <a:prstGeom prst="rect">
            <a:avLst/>
          </a:prstGeom>
          <a:noFill/>
        </p:spPr>
        <p:txBody>
          <a:bodyPr wrap="square" rtlCol="0">
            <a:spAutoFit/>
          </a:bodyPr>
          <a:lstStyle/>
          <a:p>
            <a:pPr algn="ctr">
              <a:lnSpc>
                <a:spcPts val="7000"/>
              </a:lnSpc>
            </a:pPr>
            <a:r>
              <a:rPr lang="de-DE" sz="6000" b="1" dirty="0">
                <a:solidFill>
                  <a:srgbClr val="FF0000"/>
                </a:solidFill>
              </a:rPr>
              <a:t>Sohn</a:t>
            </a:r>
            <a:r>
              <a:rPr lang="de-DE" sz="8000" b="1" dirty="0">
                <a:solidFill>
                  <a:srgbClr val="FF0000"/>
                </a:solidFill>
                <a:sym typeface="Wingdings 2"/>
              </a:rPr>
              <a:t></a:t>
            </a:r>
            <a:endParaRPr lang="de-DE" sz="4400" b="1" dirty="0">
              <a:solidFill>
                <a:srgbClr val="FF0000"/>
              </a:solidFill>
            </a:endParaRPr>
          </a:p>
        </p:txBody>
      </p:sp>
      <p:sp>
        <p:nvSpPr>
          <p:cNvPr id="24" name="Textfeld 23"/>
          <p:cNvSpPr txBox="1"/>
          <p:nvPr/>
        </p:nvSpPr>
        <p:spPr>
          <a:xfrm>
            <a:off x="2195736" y="541529"/>
            <a:ext cx="4529903" cy="1015663"/>
          </a:xfrm>
          <a:prstGeom prst="rect">
            <a:avLst/>
          </a:prstGeom>
          <a:noFill/>
        </p:spPr>
        <p:txBody>
          <a:bodyPr wrap="square" rtlCol="0">
            <a:spAutoFit/>
          </a:bodyPr>
          <a:lstStyle/>
          <a:p>
            <a:r>
              <a:rPr lang="de-DE" sz="6000" b="1" dirty="0">
                <a:ln w="3175">
                  <a:noFill/>
                  <a:prstDash val="solid"/>
                  <a:miter lim="800000"/>
                </a:ln>
                <a:solidFill>
                  <a:srgbClr val="FFFF00"/>
                </a:solidFill>
              </a:rPr>
              <a:t>Heiliger Geist</a:t>
            </a:r>
            <a:endParaRPr lang="de-DE" dirty="0">
              <a:ln w="3175">
                <a:noFill/>
                <a:prstDash val="solid"/>
                <a:miter lim="800000"/>
              </a:ln>
              <a:solidFill>
                <a:srgbClr val="FFFF00"/>
              </a:solidFill>
            </a:endParaRPr>
          </a:p>
        </p:txBody>
      </p:sp>
      <p:sp>
        <p:nvSpPr>
          <p:cNvPr id="2" name="Titel 1"/>
          <p:cNvSpPr>
            <a:spLocks noGrp="1"/>
          </p:cNvSpPr>
          <p:nvPr>
            <p:ph type="ctrTitle"/>
          </p:nvPr>
        </p:nvSpPr>
        <p:spPr>
          <a:xfrm>
            <a:off x="179512" y="4501847"/>
            <a:ext cx="1872208" cy="1519441"/>
          </a:xfrm>
          <a:noFill/>
        </p:spPr>
        <p:txBody>
          <a:bodyPr>
            <a:normAutofit fontScale="90000"/>
          </a:bodyPr>
          <a:lstStyle/>
          <a:p>
            <a:pPr>
              <a:lnSpc>
                <a:spcPts val="7000"/>
              </a:lnSpc>
            </a:pPr>
            <a:r>
              <a:rPr lang="de-DE" sz="6700" b="1" dirty="0">
                <a:solidFill>
                  <a:schemeClr val="tx2">
                    <a:lumMod val="75000"/>
                  </a:schemeClr>
                </a:solidFill>
              </a:rPr>
              <a:t>Vater</a:t>
            </a:r>
            <a:r>
              <a:rPr lang="de-DE" sz="8900" b="1" dirty="0">
                <a:solidFill>
                  <a:srgbClr val="FF0000"/>
                </a:solidFill>
                <a:sym typeface="Webdings"/>
              </a:rPr>
              <a:t></a:t>
            </a:r>
            <a:endParaRPr lang="de-DE" b="1" dirty="0">
              <a:solidFill>
                <a:srgbClr val="FF0000"/>
              </a:solidFill>
            </a:endParaRPr>
          </a:p>
        </p:txBody>
      </p:sp>
      <p:sp>
        <p:nvSpPr>
          <p:cNvPr id="8" name="Textfeld 7"/>
          <p:cNvSpPr txBox="1"/>
          <p:nvPr/>
        </p:nvSpPr>
        <p:spPr>
          <a:xfrm>
            <a:off x="3203848" y="2996952"/>
            <a:ext cx="2736304" cy="1569660"/>
          </a:xfrm>
          <a:prstGeom prst="rect">
            <a:avLst/>
          </a:prstGeom>
          <a:noFill/>
        </p:spPr>
        <p:txBody>
          <a:bodyPr wrap="square" rtlCol="0">
            <a:spAutoFit/>
          </a:bodyPr>
          <a:lstStyle/>
          <a:p>
            <a:r>
              <a:rPr lang="de-DE" sz="9600" b="1" dirty="0">
                <a:ln w="18000">
                  <a:solidFill>
                    <a:schemeClr val="tx1"/>
                  </a:solidFill>
                  <a:prstDash val="solid"/>
                  <a:miter lim="800000"/>
                </a:ln>
                <a:noFill/>
                <a:effectLst>
                  <a:outerShdw blurRad="25500" dist="23000" dir="7020000" algn="tl">
                    <a:srgbClr val="000000">
                      <a:alpha val="50000"/>
                    </a:srgbClr>
                  </a:outerShdw>
                </a:effectLst>
              </a:rPr>
              <a:t>Gott</a:t>
            </a:r>
            <a:endParaRPr lang="de-DE" sz="4000" dirty="0">
              <a:ln w="18000">
                <a:solidFill>
                  <a:schemeClr val="tx1"/>
                </a:solidFill>
                <a:prstDash val="solid"/>
                <a:miter lim="800000"/>
              </a:ln>
              <a:noFill/>
              <a:effectLst>
                <a:outerShdw blurRad="38100" dist="38100" dir="2700000" algn="tl">
                  <a:srgbClr val="000000">
                    <a:alpha val="43137"/>
                  </a:srgbClr>
                </a:outerShdw>
              </a:effectLst>
            </a:endParaRPr>
          </a:p>
        </p:txBody>
      </p:sp>
      <p:sp>
        <p:nvSpPr>
          <p:cNvPr id="3" name="Textfeld 2"/>
          <p:cNvSpPr txBox="1"/>
          <p:nvPr/>
        </p:nvSpPr>
        <p:spPr>
          <a:xfrm>
            <a:off x="6444208" y="469121"/>
            <a:ext cx="1661993" cy="1015663"/>
          </a:xfrm>
          <a:prstGeom prst="rect">
            <a:avLst/>
          </a:prstGeom>
          <a:noFill/>
        </p:spPr>
        <p:txBody>
          <a:bodyPr vert="vert" wrap="square" rtlCol="0">
            <a:spAutoFit/>
          </a:bodyPr>
          <a:lstStyle/>
          <a:p>
            <a:r>
              <a:rPr lang="de-DE" sz="9600" b="1" dirty="0">
                <a:ln w="3175">
                  <a:solidFill>
                    <a:schemeClr val="tx1"/>
                  </a:solidFill>
                  <a:prstDash val="solid"/>
                  <a:miter lim="800000"/>
                </a:ln>
                <a:solidFill>
                  <a:srgbClr val="FF0000"/>
                </a:solidFill>
                <a:effectLst>
                  <a:outerShdw blurRad="25500" dist="23000" dir="7020000" algn="tl">
                    <a:srgbClr val="000000">
                      <a:alpha val="50000"/>
                    </a:srgbClr>
                  </a:outerShdw>
                </a:effectLst>
                <a:sym typeface="Webdings"/>
              </a:rPr>
              <a:t></a:t>
            </a:r>
            <a:endParaRPr lang="de-DE" sz="9600" dirty="0">
              <a:solidFill>
                <a:srgbClr val="FF0000"/>
              </a:solidFill>
            </a:endParaRPr>
          </a:p>
        </p:txBody>
      </p:sp>
    </p:spTree>
    <p:extLst>
      <p:ext uri="{BB962C8B-B14F-4D97-AF65-F5344CB8AC3E}">
        <p14:creationId xmlns:p14="http://schemas.microsoft.com/office/powerpoint/2010/main" val="250151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652120" y="4398977"/>
            <a:ext cx="1296144" cy="1118255"/>
          </a:xfrm>
          <a:prstGeom prst="rect">
            <a:avLst/>
          </a:prstGeom>
          <a:noFill/>
        </p:spPr>
        <p:txBody>
          <a:bodyPr wrap="square" rtlCol="0">
            <a:spAutoFit/>
          </a:bodyPr>
          <a:lstStyle/>
          <a:p>
            <a:pPr algn="ctr">
              <a:lnSpc>
                <a:spcPts val="4000"/>
              </a:lnSpc>
            </a:pPr>
            <a:r>
              <a:rPr lang="de-DE" sz="3200" b="1" dirty="0">
                <a:solidFill>
                  <a:srgbClr val="FF0000"/>
                </a:solidFill>
              </a:rPr>
              <a:t>Sohn</a:t>
            </a:r>
            <a:r>
              <a:rPr lang="de-DE" sz="4000" b="1" dirty="0">
                <a:solidFill>
                  <a:srgbClr val="FF0000"/>
                </a:solidFill>
                <a:sym typeface="Wingdings 2"/>
              </a:rPr>
              <a:t></a:t>
            </a:r>
            <a:endParaRPr lang="de-DE" b="1" dirty="0">
              <a:solidFill>
                <a:srgbClr val="FF0000"/>
              </a:solidFill>
            </a:endParaRPr>
          </a:p>
        </p:txBody>
      </p:sp>
      <p:sp>
        <p:nvSpPr>
          <p:cNvPr id="12" name="Textfeld 11"/>
          <p:cNvSpPr txBox="1"/>
          <p:nvPr/>
        </p:nvSpPr>
        <p:spPr>
          <a:xfrm>
            <a:off x="3658669" y="1700808"/>
            <a:ext cx="1921443" cy="1077218"/>
          </a:xfrm>
          <a:prstGeom prst="rect">
            <a:avLst/>
          </a:prstGeom>
          <a:noFill/>
        </p:spPr>
        <p:txBody>
          <a:bodyPr wrap="square" rtlCol="0">
            <a:spAutoFit/>
          </a:bodyPr>
          <a:lstStyle/>
          <a:p>
            <a:pPr algn="ctr"/>
            <a:r>
              <a:rPr lang="de-DE" sz="3200" b="1" dirty="0">
                <a:ln w="3175">
                  <a:noFill/>
                  <a:prstDash val="solid"/>
                  <a:miter lim="800000"/>
                </a:ln>
                <a:solidFill>
                  <a:srgbClr val="FFFF00"/>
                </a:solidFill>
              </a:rPr>
              <a:t>Heiliger</a:t>
            </a:r>
          </a:p>
          <a:p>
            <a:pPr algn="ctr"/>
            <a:r>
              <a:rPr lang="de-DE" sz="3200" b="1" dirty="0">
                <a:ln w="3175">
                  <a:noFill/>
                  <a:prstDash val="solid"/>
                  <a:miter lim="800000"/>
                </a:ln>
                <a:solidFill>
                  <a:srgbClr val="FFFF00"/>
                </a:solidFill>
              </a:rPr>
              <a:t>Geist</a:t>
            </a:r>
            <a:endParaRPr lang="de-DE" sz="3200" dirty="0">
              <a:ln w="3175">
                <a:noFill/>
                <a:prstDash val="solid"/>
                <a:miter lim="800000"/>
              </a:ln>
              <a:solidFill>
                <a:srgbClr val="FFFF00"/>
              </a:solidFill>
            </a:endParaRPr>
          </a:p>
        </p:txBody>
      </p:sp>
      <p:sp>
        <p:nvSpPr>
          <p:cNvPr id="13" name="Textfeld 12"/>
          <p:cNvSpPr txBox="1"/>
          <p:nvPr/>
        </p:nvSpPr>
        <p:spPr>
          <a:xfrm>
            <a:off x="4224734" y="1196752"/>
            <a:ext cx="923330" cy="1015663"/>
          </a:xfrm>
          <a:prstGeom prst="rect">
            <a:avLst/>
          </a:prstGeom>
          <a:noFill/>
        </p:spPr>
        <p:txBody>
          <a:bodyPr vert="vert" wrap="square" rtlCol="0">
            <a:spAutoFit/>
          </a:bodyPr>
          <a:lstStyle/>
          <a:p>
            <a:r>
              <a:rPr lang="de-DE" sz="4800" b="1" dirty="0">
                <a:ln w="3175">
                  <a:noFill/>
                  <a:prstDash val="solid"/>
                  <a:miter lim="800000"/>
                </a:ln>
                <a:solidFill>
                  <a:srgbClr val="FF0000"/>
                </a:solidFill>
                <a:effectLst>
                  <a:outerShdw blurRad="25500" dist="23000" dir="7020000" algn="tl">
                    <a:srgbClr val="000000">
                      <a:alpha val="50000"/>
                    </a:srgbClr>
                  </a:outerShdw>
                </a:effectLst>
                <a:sym typeface="Webdings"/>
              </a:rPr>
              <a:t></a:t>
            </a:r>
            <a:endParaRPr lang="de-DE" sz="4800" dirty="0">
              <a:ln w="3175">
                <a:noFill/>
                <a:prstDash val="solid"/>
                <a:miter lim="800000"/>
              </a:ln>
              <a:solidFill>
                <a:srgbClr val="FF0000"/>
              </a:solidFill>
            </a:endParaRPr>
          </a:p>
        </p:txBody>
      </p:sp>
      <p:sp>
        <p:nvSpPr>
          <p:cNvPr id="14" name="Titel 1"/>
          <p:cNvSpPr txBox="1">
            <a:spLocks/>
          </p:cNvSpPr>
          <p:nvPr/>
        </p:nvSpPr>
        <p:spPr>
          <a:xfrm>
            <a:off x="2195736" y="4365104"/>
            <a:ext cx="1296144" cy="1152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de-DE" sz="3200" b="1" dirty="0">
                <a:solidFill>
                  <a:schemeClr val="tx2">
                    <a:lumMod val="75000"/>
                  </a:schemeClr>
                </a:solidFill>
              </a:rPr>
              <a:t>Vater</a:t>
            </a:r>
          </a:p>
          <a:p>
            <a:pPr>
              <a:lnSpc>
                <a:spcPts val="4000"/>
              </a:lnSpc>
            </a:pPr>
            <a:r>
              <a:rPr lang="de-DE" b="1" dirty="0">
                <a:solidFill>
                  <a:srgbClr val="FF0000"/>
                </a:solidFill>
                <a:sym typeface="Webdings"/>
              </a:rPr>
              <a:t></a:t>
            </a:r>
            <a:endParaRPr lang="de-DE" sz="18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784225"/>
            <a:ext cx="56292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3779912" y="3421449"/>
            <a:ext cx="1728192" cy="1015663"/>
          </a:xfrm>
          <a:prstGeom prst="rect">
            <a:avLst/>
          </a:prstGeom>
          <a:noFill/>
        </p:spPr>
        <p:txBody>
          <a:bodyPr wrap="square" rtlCol="0">
            <a:spAutoFit/>
          </a:bodyPr>
          <a:lstStyle/>
          <a:p>
            <a:r>
              <a:rPr lang="de-DE" sz="6000" b="1" dirty="0">
                <a:ln w="18000">
                  <a:solidFill>
                    <a:schemeClr val="tx1"/>
                  </a:solidFill>
                  <a:prstDash val="solid"/>
                  <a:miter lim="800000"/>
                </a:ln>
                <a:noFill/>
                <a:effectLst>
                  <a:outerShdw blurRad="25500" dist="23000" dir="7020000" algn="tl">
                    <a:srgbClr val="000000">
                      <a:alpha val="50000"/>
                    </a:srgbClr>
                  </a:outerShdw>
                </a:effectLst>
              </a:rPr>
              <a:t>Gott</a:t>
            </a:r>
            <a:endParaRPr lang="de-DE" sz="2000" dirty="0">
              <a:ln w="18000">
                <a:solidFill>
                  <a:schemeClr val="tx1"/>
                </a:solidFill>
                <a:prstDash val="solid"/>
                <a:miter lim="800000"/>
              </a:ln>
              <a:no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90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p:txBody>
      </p:sp>
    </p:spTree>
    <p:extLst>
      <p:ext uri="{BB962C8B-B14F-4D97-AF65-F5344CB8AC3E}">
        <p14:creationId xmlns:p14="http://schemas.microsoft.com/office/powerpoint/2010/main" val="5363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000" y="-101144"/>
            <a:ext cx="7920000" cy="6986528"/>
          </a:xfrm>
          <a:prstGeom prst="rect">
            <a:avLst/>
          </a:prstGeom>
        </p:spPr>
        <p:txBody>
          <a:bodyPr wrap="square">
            <a:spAutoFit/>
          </a:bodyPr>
          <a:lstStyle/>
          <a:p>
            <a:r>
              <a:rPr lang="de-DE" sz="2000" b="1" dirty="0"/>
              <a:t> </a:t>
            </a:r>
          </a:p>
          <a:p>
            <a:r>
              <a:rPr lang="de-DE" sz="4400" b="1" dirty="0"/>
              <a:t>Ich sag dir guten Morgen</a:t>
            </a:r>
            <a:br>
              <a:rPr lang="de-DE" sz="4400" b="1" dirty="0"/>
            </a:br>
            <a:r>
              <a:rPr lang="de-DE" sz="4400" b="1" dirty="0"/>
              <a:t>und lach dir freundlich zu!</a:t>
            </a:r>
            <a:br>
              <a:rPr lang="de-DE" sz="4400" b="1" dirty="0"/>
            </a:br>
            <a:r>
              <a:rPr lang="de-DE" sz="4400" b="1" dirty="0"/>
              <a:t>Dann lachst du heute Morgen,</a:t>
            </a:r>
            <a:br>
              <a:rPr lang="de-DE" sz="4400" b="1" dirty="0"/>
            </a:br>
            <a:r>
              <a:rPr lang="de-DE" sz="4400" b="1" dirty="0"/>
              <a:t>genau wie ich es tu.</a:t>
            </a:r>
            <a:endParaRPr lang="de-DE" sz="2000" b="1" dirty="0"/>
          </a:p>
          <a:p>
            <a:r>
              <a:rPr lang="de-DE" sz="1400" b="1" dirty="0"/>
              <a:t>  </a:t>
            </a:r>
            <a:br>
              <a:rPr lang="de-DE" sz="4400" b="1" dirty="0"/>
            </a:br>
            <a:r>
              <a:rPr lang="de-DE" sz="4400" b="1" dirty="0"/>
              <a:t>Ich sag dir guten Morgen winke noch dazu…</a:t>
            </a:r>
            <a:br>
              <a:rPr lang="de-DE" sz="4400" b="1" dirty="0"/>
            </a:br>
            <a:r>
              <a:rPr lang="de-DE" sz="4400" b="1" dirty="0"/>
              <a:t>nicke </a:t>
            </a:r>
            <a:br>
              <a:rPr lang="de-DE" sz="4400" b="1" dirty="0"/>
            </a:br>
            <a:r>
              <a:rPr lang="de-DE" sz="4400" b="1" dirty="0"/>
              <a:t>klatsche</a:t>
            </a:r>
            <a:br>
              <a:rPr lang="de-DE" sz="4400" b="1" dirty="0"/>
            </a:br>
            <a:br>
              <a:rPr lang="de-DE" sz="4400" b="1" dirty="0"/>
            </a:br>
            <a:endParaRPr lang="de-DE" dirty="0"/>
          </a:p>
        </p:txBody>
      </p:sp>
    </p:spTree>
    <p:extLst>
      <p:ext uri="{BB962C8B-B14F-4D97-AF65-F5344CB8AC3E}">
        <p14:creationId xmlns:p14="http://schemas.microsoft.com/office/powerpoint/2010/main" val="332179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r>
              <a:rPr lang="de-DE" sz="3100" dirty="0"/>
              <a:t>NEIN</a:t>
            </a:r>
          </a:p>
        </p:txBody>
      </p:sp>
    </p:spTree>
    <p:extLst>
      <p:ext uri="{BB962C8B-B14F-4D97-AF65-F5344CB8AC3E}">
        <p14:creationId xmlns:p14="http://schemas.microsoft.com/office/powerpoint/2010/main" val="156302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r>
              <a:rPr lang="de-DE" sz="3100" dirty="0"/>
              <a:t>NEIN</a:t>
            </a:r>
          </a:p>
          <a:p>
            <a:r>
              <a:rPr lang="de-DE" sz="3100" dirty="0"/>
              <a:t>Und Gott sprach: „Lasset uns Menschen machen, ein Bild, das uns gleich sei…“(1.Mose 1,26)</a:t>
            </a:r>
          </a:p>
        </p:txBody>
      </p:sp>
    </p:spTree>
    <p:extLst>
      <p:ext uri="{BB962C8B-B14F-4D97-AF65-F5344CB8AC3E}">
        <p14:creationId xmlns:p14="http://schemas.microsoft.com/office/powerpoint/2010/main" val="156302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r>
              <a:rPr lang="de-DE" sz="3100" dirty="0"/>
              <a:t>NEIN</a:t>
            </a:r>
          </a:p>
          <a:p>
            <a:r>
              <a:rPr lang="de-DE" sz="3100" dirty="0"/>
              <a:t>Und Gott sprach: „Lasset uns Menschen machen, ein Bild, das uns gleich sei…“(1.Mose 1,26)</a:t>
            </a:r>
          </a:p>
          <a:p>
            <a:r>
              <a:rPr lang="de-DE" sz="3100" dirty="0"/>
              <a:t>„Und Gott der HERR sprach: „Siehe, der Mensch ist geworden wie unsereiner …“(1.Mo 3,22)</a:t>
            </a:r>
          </a:p>
        </p:txBody>
      </p:sp>
    </p:spTree>
    <p:extLst>
      <p:ext uri="{BB962C8B-B14F-4D97-AF65-F5344CB8AC3E}">
        <p14:creationId xmlns:p14="http://schemas.microsoft.com/office/powerpoint/2010/main" val="156302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r>
              <a:rPr lang="de-DE" sz="3100" dirty="0"/>
              <a:t>NEIN</a:t>
            </a:r>
          </a:p>
          <a:p>
            <a:r>
              <a:rPr lang="de-DE" sz="3100" dirty="0"/>
              <a:t>Und Gott sprach: „Lasset uns Menschen machen, ein Bild, das uns gleich sei…“(1.Mose 1,26)</a:t>
            </a:r>
          </a:p>
          <a:p>
            <a:r>
              <a:rPr lang="de-DE" sz="3100" dirty="0"/>
              <a:t>„Und Gott der HERR sprach: „Siehe, der Mensch ist geworden wie unsereiner …“(1.Mo 3,22)</a:t>
            </a:r>
          </a:p>
          <a:p>
            <a:r>
              <a:rPr lang="de-DE" sz="3100" dirty="0"/>
              <a:t>- „…lasst uns herniederfahren und dort ihre Sprache verwirren…“ (1.Mo 11,7)</a:t>
            </a:r>
          </a:p>
        </p:txBody>
      </p:sp>
    </p:spTree>
    <p:extLst>
      <p:ext uri="{BB962C8B-B14F-4D97-AF65-F5344CB8AC3E}">
        <p14:creationId xmlns:p14="http://schemas.microsoft.com/office/powerpoint/2010/main" val="156302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r>
              <a:rPr lang="de-DE" sz="3100" dirty="0"/>
              <a:t>NEIN</a:t>
            </a:r>
          </a:p>
          <a:p>
            <a:r>
              <a:rPr lang="de-DE" sz="3100" dirty="0"/>
              <a:t>Und Gott sprach: „Lasset uns Menschen machen, ein Bild, das uns gleich sei…“(1.Mose 1,26)</a:t>
            </a:r>
          </a:p>
          <a:p>
            <a:r>
              <a:rPr lang="de-DE" sz="3100" dirty="0"/>
              <a:t>„Und Gott der HERR sprach: „Siehe, der Mensch ist geworden wie unsereiner …“(1.Mo 3,22)</a:t>
            </a:r>
          </a:p>
          <a:p>
            <a:r>
              <a:rPr lang="de-DE" sz="3100" dirty="0"/>
              <a:t>- „…lasst uns herniederfahren und dort ihre Sprache verwirren…“ (1.Mo 11,7)</a:t>
            </a:r>
          </a:p>
          <a:p>
            <a:r>
              <a:rPr lang="de-DE" dirty="0"/>
              <a:t>Gott redet mit den Engeln?</a:t>
            </a:r>
          </a:p>
        </p:txBody>
      </p:sp>
    </p:spTree>
    <p:extLst>
      <p:ext uri="{BB962C8B-B14F-4D97-AF65-F5344CB8AC3E}">
        <p14:creationId xmlns:p14="http://schemas.microsoft.com/office/powerpoint/2010/main" val="156302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r>
              <a:rPr lang="de-DE" sz="3100" dirty="0"/>
              <a:t>NEIN</a:t>
            </a:r>
          </a:p>
          <a:p>
            <a:r>
              <a:rPr lang="de-DE" sz="3100" dirty="0"/>
              <a:t>Und Gott sprach: „Lasset uns Menschen machen, ein Bild, das uns gleich sei…“(1.Mose 1,26)</a:t>
            </a:r>
          </a:p>
          <a:p>
            <a:r>
              <a:rPr lang="de-DE" sz="3100" dirty="0"/>
              <a:t>„Und Gott der HERR sprach: „Siehe, der Mensch ist geworden wie unsereiner …“(1.Mo 3,22)</a:t>
            </a:r>
          </a:p>
          <a:p>
            <a:r>
              <a:rPr lang="de-DE" sz="3100" dirty="0"/>
              <a:t>- „…lasst uns herniederfahren und dort ihre Sprache verwirren…“ (1.Mo 11,7)</a:t>
            </a:r>
          </a:p>
          <a:p>
            <a:r>
              <a:rPr lang="de-DE" dirty="0"/>
              <a:t>Gott redet mit den Engeln?</a:t>
            </a:r>
          </a:p>
          <a:p>
            <a:r>
              <a:rPr lang="de-DE" dirty="0"/>
              <a:t>Im NT zeigt sich Gott als der Dreieinige, wie wir ihn heute bezeichnen</a:t>
            </a:r>
            <a:endParaRPr lang="de-DE" sz="3100" dirty="0"/>
          </a:p>
        </p:txBody>
      </p:sp>
    </p:spTree>
    <p:extLst>
      <p:ext uri="{BB962C8B-B14F-4D97-AF65-F5344CB8AC3E}">
        <p14:creationId xmlns:p14="http://schemas.microsoft.com/office/powerpoint/2010/main" val="156302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pPr>
              <a:lnSpc>
                <a:spcPct val="120000"/>
              </a:lnSpc>
            </a:pPr>
            <a:r>
              <a:rPr lang="de-DE" sz="2800" dirty="0"/>
              <a:t>„Und als Jesus getauft war, stieg er alsbald herauf aus dem Wasser. Und siehe, da tat sich ihm der Himmel auf, und er sah den Geist Gottes wie eine Taube herabfahren und über sich kommen. Und siehe, eine Stimme aus dem Himmel sprach: Dies ist mein lieber Sohn, an dem ich Wohlgefallen habe.“ </a:t>
            </a:r>
            <a:br>
              <a:rPr lang="de-DE" sz="2800" dirty="0"/>
            </a:br>
            <a:r>
              <a:rPr lang="de-DE" sz="2800" dirty="0"/>
              <a:t>(</a:t>
            </a:r>
            <a:r>
              <a:rPr lang="de-DE" sz="2800" dirty="0" err="1"/>
              <a:t>Matth</a:t>
            </a:r>
            <a:r>
              <a:rPr lang="de-DE" sz="2800" dirty="0"/>
              <a:t>. 3,16-17)</a:t>
            </a:r>
          </a:p>
        </p:txBody>
      </p:sp>
    </p:spTree>
    <p:extLst>
      <p:ext uri="{BB962C8B-B14F-4D97-AF65-F5344CB8AC3E}">
        <p14:creationId xmlns:p14="http://schemas.microsoft.com/office/powerpoint/2010/main" val="355736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3450" y="0"/>
            <a:ext cx="8387022" cy="6336704"/>
          </a:xfrm>
        </p:spPr>
        <p:txBody>
          <a:bodyPr>
            <a:noAutofit/>
          </a:bodyPr>
          <a:lstStyle/>
          <a:p>
            <a:pPr marL="0" indent="0">
              <a:buNone/>
            </a:pPr>
            <a:r>
              <a:rPr lang="de-DE" sz="2000" b="1" dirty="0"/>
              <a:t> </a:t>
            </a:r>
            <a:endParaRPr lang="de-DE" sz="3100" b="1" dirty="0"/>
          </a:p>
          <a:p>
            <a:pPr marL="0" indent="0">
              <a:buNone/>
            </a:pPr>
            <a:r>
              <a:rPr lang="de-DE" sz="3100" b="1" dirty="0"/>
              <a:t>Gibt es in der Bibel den Begriff Dreieinigkeit?</a:t>
            </a:r>
          </a:p>
          <a:p>
            <a:pPr>
              <a:lnSpc>
                <a:spcPct val="120000"/>
              </a:lnSpc>
            </a:pPr>
            <a:r>
              <a:rPr lang="de-DE" sz="2800" dirty="0"/>
              <a:t>„Und als Jesus getauft war, stieg er alsbald herauf aus dem Wasser. Und siehe, da tat sich ihm der Himmel auf, und er sah den Geist Gottes wie eine Taube herabfahren und über sich kommen. Und siehe, eine Stimme aus dem Himmel sprach: Dies ist mein lieber Sohn, an dem ich Wohlgefallen habe.“</a:t>
            </a:r>
            <a:br>
              <a:rPr lang="de-DE" sz="2800" dirty="0"/>
            </a:br>
            <a:r>
              <a:rPr lang="de-DE" sz="2800" dirty="0"/>
              <a:t>(</a:t>
            </a:r>
            <a:r>
              <a:rPr lang="de-DE" sz="2800" dirty="0" err="1"/>
              <a:t>Matth</a:t>
            </a:r>
            <a:r>
              <a:rPr lang="de-DE" sz="2800" dirty="0"/>
              <a:t>. 3,16-17)</a:t>
            </a:r>
            <a:endParaRPr lang="de-DE" sz="1800" dirty="0"/>
          </a:p>
          <a:p>
            <a:pPr>
              <a:lnSpc>
                <a:spcPct val="120000"/>
              </a:lnSpc>
            </a:pPr>
            <a:r>
              <a:rPr lang="de-DE" sz="2800" dirty="0"/>
              <a:t>„Darum gehet hin und lehret alle Völker: Taufet sie auf den Namen des Vaters und des Sohnes und des Heiligen Geistes…“ (Matthäus 28,19)</a:t>
            </a:r>
          </a:p>
        </p:txBody>
      </p:sp>
    </p:spTree>
    <p:extLst>
      <p:ext uri="{BB962C8B-B14F-4D97-AF65-F5344CB8AC3E}">
        <p14:creationId xmlns:p14="http://schemas.microsoft.com/office/powerpoint/2010/main" val="35573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0"/>
            <a:ext cx="8460480" cy="6669360"/>
          </a:xfrm>
        </p:spPr>
        <p:txBody>
          <a:bodyPr>
            <a:noAutofit/>
          </a:bodyPr>
          <a:lstStyle/>
          <a:p>
            <a:pPr marL="0" indent="0">
              <a:buNone/>
            </a:pPr>
            <a:endParaRPr lang="de-DE" sz="2000" b="1" dirty="0"/>
          </a:p>
          <a:p>
            <a:pPr marL="0" indent="0" algn="ctr">
              <a:buNone/>
            </a:pPr>
            <a:r>
              <a:rPr lang="de-DE" b="1" dirty="0"/>
              <a:t>Warum Dreieinigkeit?</a:t>
            </a:r>
          </a:p>
          <a:p>
            <a:pPr marL="0" indent="0">
              <a:buNone/>
            </a:pPr>
            <a:endParaRPr lang="de-DE" sz="2800" b="1" dirty="0"/>
          </a:p>
          <a:p>
            <a:pPr marL="0" indent="0">
              <a:buNone/>
            </a:pPr>
            <a:r>
              <a:rPr lang="de-DE" sz="3100" b="1" dirty="0"/>
              <a:t> 					</a:t>
            </a:r>
            <a:endParaRPr lang="de-DE" sz="2800" dirty="0"/>
          </a:p>
        </p:txBody>
      </p:sp>
    </p:spTree>
    <p:extLst>
      <p:ext uri="{BB962C8B-B14F-4D97-AF65-F5344CB8AC3E}">
        <p14:creationId xmlns:p14="http://schemas.microsoft.com/office/powerpoint/2010/main" val="278084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0"/>
            <a:ext cx="8460480" cy="6669360"/>
          </a:xfrm>
        </p:spPr>
        <p:txBody>
          <a:bodyPr>
            <a:noAutofit/>
          </a:bodyPr>
          <a:lstStyle/>
          <a:p>
            <a:pPr marL="0" indent="0">
              <a:buNone/>
            </a:pPr>
            <a:endParaRPr lang="de-DE" sz="2000" b="1" dirty="0"/>
          </a:p>
          <a:p>
            <a:pPr marL="0" indent="0" algn="ctr">
              <a:buNone/>
            </a:pPr>
            <a:r>
              <a:rPr lang="de-DE" b="1" dirty="0"/>
              <a:t>Warum Dreieinigkeit?</a:t>
            </a:r>
          </a:p>
          <a:p>
            <a:pPr marL="0" indent="0">
              <a:buNone/>
            </a:pPr>
            <a:endParaRPr lang="de-DE" sz="2800" b="1" dirty="0"/>
          </a:p>
          <a:p>
            <a:pPr marL="0" indent="0">
              <a:buNone/>
            </a:pPr>
            <a:r>
              <a:rPr lang="de-DE" sz="3100" b="1" dirty="0"/>
              <a:t> 					</a:t>
            </a:r>
            <a:endParaRPr lang="de-DE"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8" y="1052736"/>
            <a:ext cx="4198925" cy="394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7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000" y="0"/>
            <a:ext cx="7920000" cy="3785652"/>
          </a:xfrm>
          <a:prstGeom prst="rect">
            <a:avLst/>
          </a:prstGeom>
        </p:spPr>
        <p:txBody>
          <a:bodyPr wrap="square">
            <a:spAutoFit/>
          </a:bodyPr>
          <a:lstStyle/>
          <a:p>
            <a:r>
              <a:rPr lang="de-DE" sz="2000" b="1" dirty="0"/>
              <a:t> </a:t>
            </a:r>
          </a:p>
          <a:p>
            <a:r>
              <a:rPr lang="de-DE" sz="4400" b="1" dirty="0"/>
              <a:t>Gott schenkt uns diesen Morgen,</a:t>
            </a:r>
            <a:br>
              <a:rPr lang="de-DE" sz="4400" b="1" dirty="0"/>
            </a:br>
            <a:r>
              <a:rPr lang="de-DE" sz="4400" b="1" dirty="0"/>
              <a:t>weil er uns gerne mag.</a:t>
            </a:r>
            <a:br>
              <a:rPr lang="de-DE" sz="4400" b="1" dirty="0"/>
            </a:br>
            <a:r>
              <a:rPr lang="de-DE" sz="4400" b="1" dirty="0"/>
              <a:t>Wir danken für den Morgen</a:t>
            </a:r>
            <a:br>
              <a:rPr lang="de-DE" sz="4400" b="1" dirty="0"/>
            </a:br>
            <a:r>
              <a:rPr lang="de-DE" sz="4400" b="1" dirty="0"/>
              <a:t>und bitten für den Tag.</a:t>
            </a:r>
          </a:p>
          <a:p>
            <a:r>
              <a:rPr lang="de-DE" sz="4400" b="1" dirty="0"/>
              <a:t> </a:t>
            </a:r>
          </a:p>
        </p:txBody>
      </p:sp>
    </p:spTree>
    <p:extLst>
      <p:ext uri="{BB962C8B-B14F-4D97-AF65-F5344CB8AC3E}">
        <p14:creationId xmlns:p14="http://schemas.microsoft.com/office/powerpoint/2010/main" val="391690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0"/>
            <a:ext cx="8460480" cy="6669360"/>
          </a:xfrm>
        </p:spPr>
        <p:txBody>
          <a:bodyPr>
            <a:noAutofit/>
          </a:bodyPr>
          <a:lstStyle/>
          <a:p>
            <a:pPr marL="0" indent="0">
              <a:buNone/>
            </a:pPr>
            <a:endParaRPr lang="de-DE" sz="2000" b="1" dirty="0"/>
          </a:p>
          <a:p>
            <a:pPr marL="0" indent="0" algn="ctr">
              <a:buNone/>
            </a:pPr>
            <a:r>
              <a:rPr lang="de-DE" b="1" dirty="0"/>
              <a:t>Warum Dreieinigkeit?</a:t>
            </a:r>
          </a:p>
          <a:p>
            <a:pPr marL="0" indent="0">
              <a:buNone/>
            </a:pPr>
            <a:endParaRPr lang="de-DE" sz="2800" b="1" dirty="0"/>
          </a:p>
          <a:p>
            <a:pPr marL="0" indent="0">
              <a:buNone/>
            </a:pPr>
            <a:r>
              <a:rPr lang="de-DE" sz="3100" b="1" dirty="0"/>
              <a:t> 					     </a:t>
            </a:r>
            <a:r>
              <a:rPr lang="de-DE" sz="4400" b="1" dirty="0"/>
              <a:t>Gott = Liebe</a:t>
            </a:r>
          </a:p>
          <a:p>
            <a:pPr marL="0" indent="0">
              <a:lnSpc>
                <a:spcPts val="15000"/>
              </a:lnSpc>
              <a:buNone/>
            </a:pPr>
            <a:r>
              <a:rPr lang="de-DE" sz="19900" b="1" dirty="0">
                <a:solidFill>
                  <a:srgbClr val="FF0000"/>
                </a:solidFill>
                <a:sym typeface="Webdings"/>
              </a:rPr>
              <a:t>					</a:t>
            </a:r>
            <a:r>
              <a:rPr lang="de-DE" sz="11500" b="1" dirty="0">
                <a:solidFill>
                  <a:srgbClr val="FF0000"/>
                </a:solidFill>
                <a:sym typeface="Webdings"/>
              </a:rPr>
              <a:t> </a:t>
            </a:r>
            <a:r>
              <a:rPr lang="de-DE" sz="23900" b="1" dirty="0">
                <a:solidFill>
                  <a:srgbClr val="FF0000"/>
                </a:solidFill>
                <a:sym typeface="Webdings"/>
              </a:rPr>
              <a:t></a:t>
            </a:r>
            <a:endParaRPr lang="de-DE" sz="23900" b="1" dirty="0"/>
          </a:p>
          <a:p>
            <a:pPr marL="0" indent="0">
              <a:buNone/>
            </a:pPr>
            <a:r>
              <a:rPr lang="de-DE" sz="1400" dirty="0"/>
              <a:t> </a:t>
            </a:r>
          </a:p>
          <a:p>
            <a:pPr marL="0" indent="0">
              <a:buNone/>
            </a:pPr>
            <a:endParaRPr lang="de-DE"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8" y="1052736"/>
            <a:ext cx="4198925" cy="394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75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0"/>
            <a:ext cx="8460480" cy="6669360"/>
          </a:xfrm>
        </p:spPr>
        <p:txBody>
          <a:bodyPr>
            <a:noAutofit/>
          </a:bodyPr>
          <a:lstStyle/>
          <a:p>
            <a:pPr marL="0" indent="0">
              <a:buNone/>
            </a:pPr>
            <a:endParaRPr lang="de-DE" sz="2000" b="1" dirty="0"/>
          </a:p>
          <a:p>
            <a:pPr marL="0" indent="0" algn="ctr">
              <a:buNone/>
            </a:pPr>
            <a:r>
              <a:rPr lang="de-DE" b="1" dirty="0"/>
              <a:t>Warum Dreieinigkeit?</a:t>
            </a:r>
          </a:p>
          <a:p>
            <a:pPr marL="0" indent="0">
              <a:buNone/>
            </a:pPr>
            <a:endParaRPr lang="de-DE" sz="2800" b="1" dirty="0"/>
          </a:p>
          <a:p>
            <a:pPr marL="0" indent="0">
              <a:buNone/>
            </a:pPr>
            <a:r>
              <a:rPr lang="de-DE" sz="3100" b="1" dirty="0"/>
              <a:t> 					     </a:t>
            </a:r>
            <a:r>
              <a:rPr lang="de-DE" sz="4400" b="1" dirty="0"/>
              <a:t>Gott = Liebe</a:t>
            </a:r>
          </a:p>
          <a:p>
            <a:pPr marL="0" indent="0">
              <a:lnSpc>
                <a:spcPts val="15000"/>
              </a:lnSpc>
              <a:buNone/>
            </a:pPr>
            <a:r>
              <a:rPr lang="de-DE" sz="19900" b="1" dirty="0">
                <a:solidFill>
                  <a:srgbClr val="FF0000"/>
                </a:solidFill>
                <a:sym typeface="Webdings"/>
              </a:rPr>
              <a:t>					</a:t>
            </a:r>
            <a:r>
              <a:rPr lang="de-DE" sz="11500" b="1" dirty="0">
                <a:solidFill>
                  <a:srgbClr val="FF0000"/>
                </a:solidFill>
                <a:sym typeface="Webdings"/>
              </a:rPr>
              <a:t> </a:t>
            </a:r>
            <a:r>
              <a:rPr lang="de-DE" sz="23900" b="1" dirty="0">
                <a:solidFill>
                  <a:srgbClr val="FF0000"/>
                </a:solidFill>
                <a:sym typeface="Webdings"/>
              </a:rPr>
              <a:t></a:t>
            </a:r>
            <a:endParaRPr lang="de-DE" sz="23900" b="1" dirty="0"/>
          </a:p>
          <a:p>
            <a:pPr marL="0" indent="0">
              <a:buNone/>
            </a:pPr>
            <a:r>
              <a:rPr lang="de-DE" sz="1400" dirty="0"/>
              <a:t> </a:t>
            </a:r>
          </a:p>
          <a:p>
            <a:pPr marL="0" indent="0" algn="ctr">
              <a:lnSpc>
                <a:spcPts val="4500"/>
              </a:lnSpc>
              <a:buNone/>
            </a:pPr>
            <a:r>
              <a:rPr lang="de-DE" sz="4400" b="1" dirty="0"/>
              <a:t>Gemeinschaft von</a:t>
            </a:r>
          </a:p>
          <a:p>
            <a:pPr marL="0" indent="0" algn="ctr">
              <a:lnSpc>
                <a:spcPts val="4500"/>
              </a:lnSpc>
              <a:buNone/>
            </a:pPr>
            <a:r>
              <a:rPr lang="de-DE" sz="4400" b="1" dirty="0"/>
              <a:t>Vater, Sohn und Heiligem Geist</a:t>
            </a:r>
          </a:p>
          <a:p>
            <a:pPr marL="0" indent="0">
              <a:buNone/>
            </a:pPr>
            <a:endParaRPr lang="de-DE"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8" y="1052736"/>
            <a:ext cx="4198925" cy="394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755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672207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000" y="0"/>
            <a:ext cx="7920000" cy="3108543"/>
          </a:xfrm>
          <a:prstGeom prst="rect">
            <a:avLst/>
          </a:prstGeom>
        </p:spPr>
        <p:txBody>
          <a:bodyPr wrap="square">
            <a:spAutoFit/>
          </a:bodyPr>
          <a:lstStyle/>
          <a:p>
            <a:r>
              <a:rPr lang="de-DE" sz="2000" b="1" dirty="0"/>
              <a:t> </a:t>
            </a:r>
          </a:p>
          <a:p>
            <a:r>
              <a:rPr lang="de-DE" sz="4400" b="1" dirty="0"/>
              <a:t>Eins macht mich froh:</a:t>
            </a:r>
            <a:br>
              <a:rPr lang="de-DE" sz="4400" b="1" dirty="0"/>
            </a:br>
            <a:r>
              <a:rPr lang="de-DE" sz="4400" b="1" dirty="0"/>
              <a:t>ich bin in Gottes Hand.</a:t>
            </a:r>
            <a:br>
              <a:rPr lang="de-DE" sz="4400" b="1" dirty="0"/>
            </a:br>
            <a:r>
              <a:rPr lang="de-DE" sz="4400" b="1" dirty="0"/>
              <a:t>Ich bin in Gottes Hand.</a:t>
            </a:r>
            <a:br>
              <a:rPr lang="de-DE" sz="4400" b="1" dirty="0"/>
            </a:br>
            <a:r>
              <a:rPr lang="de-DE" sz="4400" b="1" dirty="0"/>
              <a:t>Das macht mich froh.</a:t>
            </a:r>
          </a:p>
        </p:txBody>
      </p:sp>
    </p:spTree>
    <p:extLst>
      <p:ext uri="{BB962C8B-B14F-4D97-AF65-F5344CB8AC3E}">
        <p14:creationId xmlns:p14="http://schemas.microsoft.com/office/powerpoint/2010/main" val="248476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000" y="0"/>
            <a:ext cx="7920000" cy="3108543"/>
          </a:xfrm>
          <a:prstGeom prst="rect">
            <a:avLst/>
          </a:prstGeom>
        </p:spPr>
        <p:txBody>
          <a:bodyPr wrap="square">
            <a:spAutoFit/>
          </a:bodyPr>
          <a:lstStyle/>
          <a:p>
            <a:r>
              <a:rPr lang="de-DE" sz="2000" b="1" dirty="0"/>
              <a:t> </a:t>
            </a:r>
          </a:p>
          <a:p>
            <a:r>
              <a:rPr lang="de-DE" sz="4400" b="1" dirty="0"/>
              <a:t>Eins macht mich frei:</a:t>
            </a:r>
            <a:br>
              <a:rPr lang="de-DE" sz="4400" b="1" dirty="0"/>
            </a:br>
            <a:r>
              <a:rPr lang="de-DE" sz="4400" b="1" dirty="0"/>
              <a:t>er starb für meine Schuld.</a:t>
            </a:r>
            <a:br>
              <a:rPr lang="de-DE" sz="4400" b="1" dirty="0"/>
            </a:br>
            <a:r>
              <a:rPr lang="de-DE" sz="4400" b="1" dirty="0"/>
              <a:t>Er starb für meine Schuld.</a:t>
            </a:r>
            <a:br>
              <a:rPr lang="de-DE" sz="4400" b="1" dirty="0"/>
            </a:br>
            <a:r>
              <a:rPr lang="de-DE" sz="4400" b="1" dirty="0"/>
              <a:t>Das macht mich frei.</a:t>
            </a:r>
          </a:p>
        </p:txBody>
      </p:sp>
    </p:spTree>
    <p:extLst>
      <p:ext uri="{BB962C8B-B14F-4D97-AF65-F5344CB8AC3E}">
        <p14:creationId xmlns:p14="http://schemas.microsoft.com/office/powerpoint/2010/main" val="3685940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000" y="0"/>
            <a:ext cx="7920000" cy="3108543"/>
          </a:xfrm>
          <a:prstGeom prst="rect">
            <a:avLst/>
          </a:prstGeom>
        </p:spPr>
        <p:txBody>
          <a:bodyPr>
            <a:spAutoFit/>
          </a:bodyPr>
          <a:lstStyle/>
          <a:p>
            <a:r>
              <a:rPr lang="de-DE" sz="2000" b="1" dirty="0"/>
              <a:t> </a:t>
            </a:r>
          </a:p>
          <a:p>
            <a:r>
              <a:rPr lang="de-DE" sz="4400" b="1" dirty="0"/>
              <a:t>Eins macht mich neu:</a:t>
            </a:r>
            <a:br>
              <a:rPr lang="de-DE" sz="4400" b="1" dirty="0"/>
            </a:br>
            <a:r>
              <a:rPr lang="de-DE" sz="4400" b="1" dirty="0"/>
              <a:t>er gibt mir seinen Geist.</a:t>
            </a:r>
            <a:br>
              <a:rPr lang="de-DE" sz="4400" b="1" dirty="0"/>
            </a:br>
            <a:r>
              <a:rPr lang="de-DE" sz="4400" b="1" dirty="0"/>
              <a:t>Er gibt mir seinen Geist.</a:t>
            </a:r>
            <a:br>
              <a:rPr lang="de-DE" sz="4400" b="1" dirty="0"/>
            </a:br>
            <a:r>
              <a:rPr lang="de-DE" sz="4400" b="1" dirty="0"/>
              <a:t>Das macht mich neu.</a:t>
            </a:r>
          </a:p>
        </p:txBody>
      </p:sp>
    </p:spTree>
    <p:extLst>
      <p:ext uri="{BB962C8B-B14F-4D97-AF65-F5344CB8AC3E}">
        <p14:creationId xmlns:p14="http://schemas.microsoft.com/office/powerpoint/2010/main" val="88645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32" y="202332"/>
            <a:ext cx="6453336"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326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Tree>
    <p:extLst>
      <p:ext uri="{BB962C8B-B14F-4D97-AF65-F5344CB8AC3E}">
        <p14:creationId xmlns:p14="http://schemas.microsoft.com/office/powerpoint/2010/main" val="1902208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vangelischer Kirchenkreis Arnstadt-Ilmenau | Aktuelles und Presse |  Schöpfungsfreundlicher Ernted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2" y="0"/>
            <a:ext cx="98088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vertical)">
                                      <p:cBhvr>
                                        <p:cTn id="7" dur="20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entskranz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3" y="0"/>
            <a:ext cx="9162993" cy="693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6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down)">
                                      <p:cBhvr>
                                        <p:cTn id="7" dur="20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221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de: Futterkrippe aus Holz mit Heu. 7 cm. lang. braun gebeizt"/>
          <p:cNvPicPr>
            <a:picLocks noChangeAspect="1" noChangeArrowheads="1"/>
          </p:cNvPicPr>
          <p:nvPr/>
        </p:nvPicPr>
        <p:blipFill rotWithShape="1">
          <a:blip r:embed="rId2">
            <a:extLst>
              <a:ext uri="{28A0092B-C50C-407E-A947-70E740481C1C}">
                <a14:useLocalDpi xmlns:a14="http://schemas.microsoft.com/office/drawing/2010/main" val="0"/>
              </a:ext>
            </a:extLst>
          </a:blip>
          <a:srcRect t="11628" b="10229"/>
          <a:stretch/>
        </p:blipFill>
        <p:spPr bwMode="auto">
          <a:xfrm>
            <a:off x="-108519" y="-249494"/>
            <a:ext cx="9252520" cy="723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20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arum Diakon Westermann ein Fan der &amp;quot;Heiligen Drei Könige&amp;quot; ist - Kath  Kuesnacht Erlenb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20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ecaceae Leaf Palm branch clipart - Palm Zweig ClipArts png herunterladen  - 8000*6983 - Kostenlos transparent Anlage png Herunterlade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87623" y="188640"/>
            <a:ext cx="7357365" cy="653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vertical)">
                                      <p:cBhvr>
                                        <p:cTn id="7" dur="20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i Sonnenuntergang Kreuzigung Jesu Christi Kreuz Stockfoto und mehr Bilder  von Anhöhe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10532594" cy="701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6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down)">
                                      <p:cBhvr>
                                        <p:cTn id="7" dur="20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eischfresser Clip-art-Illustration mit Leeren Grab Schnauze - Höhle  clipart png herunterladen - 960*561 - Kostenlos transparent Säugetier png  Herunterlade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9512" y="972688"/>
            <a:ext cx="8856984" cy="531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6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20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iliger Geist: In der Form einer Taube"/>
          <p:cNvPicPr>
            <a:picLocks noChangeAspect="1" noChangeArrowheads="1"/>
          </p:cNvPicPr>
          <p:nvPr/>
        </p:nvPicPr>
        <p:blipFill rotWithShape="1">
          <a:blip r:embed="rId2">
            <a:extLst>
              <a:ext uri="{28A0092B-C50C-407E-A947-70E740481C1C}">
                <a14:useLocalDpi xmlns:a14="http://schemas.microsoft.com/office/drawing/2010/main" val="0"/>
              </a:ext>
            </a:extLst>
          </a:blip>
          <a:srcRect l="18018"/>
          <a:stretch/>
        </p:blipFill>
        <p:spPr bwMode="auto">
          <a:xfrm>
            <a:off x="-252536" y="0"/>
            <a:ext cx="99952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vertical)">
                                      <p:cBhvr>
                                        <p:cTn id="7" dur="20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er – Christi Himmelfahrt | Gratis Vektoren, Fotos und PS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22" y="1033"/>
            <a:ext cx="102952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20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696744" cy="629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3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out)">
                                      <p:cBhvr>
                                        <p:cTn id="7" dur="20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044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000" y="0"/>
            <a:ext cx="7920000" cy="6494085"/>
          </a:xfrm>
          <a:prstGeom prst="rect">
            <a:avLst/>
          </a:prstGeom>
        </p:spPr>
        <p:txBody>
          <a:bodyPr wrap="square">
            <a:spAutoFit/>
          </a:bodyPr>
          <a:lstStyle/>
          <a:p>
            <a:r>
              <a:rPr lang="de-DE" sz="2000" b="1" dirty="0"/>
              <a:t> </a:t>
            </a:r>
          </a:p>
          <a:p>
            <a:r>
              <a:rPr lang="de-DE" sz="4400" b="1" dirty="0"/>
              <a:t>Vom Anfang bis zum Ende</a:t>
            </a:r>
            <a:br>
              <a:rPr lang="de-DE" sz="4400" b="1" dirty="0"/>
            </a:br>
            <a:r>
              <a:rPr lang="de-DE" sz="4400" b="1" dirty="0"/>
              <a:t>hält Gott seine Hände</a:t>
            </a:r>
            <a:br>
              <a:rPr lang="de-DE" sz="4400" b="1" dirty="0"/>
            </a:br>
            <a:r>
              <a:rPr lang="de-DE" sz="4400" b="1" dirty="0"/>
              <a:t>über mir und über dir.</a:t>
            </a:r>
            <a:br>
              <a:rPr lang="de-DE" sz="4400" b="1" dirty="0"/>
            </a:br>
            <a:r>
              <a:rPr lang="de-DE" sz="4400" b="1" dirty="0"/>
              <a:t>Ja, er hat es versprochen,</a:t>
            </a:r>
            <a:br>
              <a:rPr lang="de-DE" sz="4400" b="1" dirty="0"/>
            </a:br>
            <a:r>
              <a:rPr lang="de-DE" sz="4400" b="1" dirty="0"/>
              <a:t>hat nie sein Wort gebrochen.</a:t>
            </a:r>
            <a:br>
              <a:rPr lang="de-DE" sz="4400" b="1" dirty="0"/>
            </a:br>
            <a:r>
              <a:rPr lang="de-DE" sz="4400" b="1" dirty="0"/>
              <a:t>Glaube mir - ich bin bei dir.</a:t>
            </a:r>
            <a:br>
              <a:rPr lang="de-DE" sz="4400" b="1" dirty="0"/>
            </a:br>
            <a:r>
              <a:rPr lang="de-DE" sz="4400" b="1" dirty="0"/>
              <a:t>Immer und überall-</a:t>
            </a:r>
            <a:br>
              <a:rPr lang="de-DE" sz="4400" b="1" dirty="0"/>
            </a:br>
            <a:r>
              <a:rPr lang="de-DE" sz="4400" b="1" dirty="0"/>
              <a:t>immer und überall-       2x </a:t>
            </a:r>
            <a:br>
              <a:rPr lang="de-DE" sz="4400" b="1" dirty="0"/>
            </a:br>
            <a:r>
              <a:rPr lang="de-DE" sz="4400" b="1" dirty="0"/>
              <a:t>immer bin ich da. </a:t>
            </a:r>
          </a:p>
        </p:txBody>
      </p:sp>
      <p:sp>
        <p:nvSpPr>
          <p:cNvPr id="3" name="Textfeld 2"/>
          <p:cNvSpPr txBox="1"/>
          <p:nvPr/>
        </p:nvSpPr>
        <p:spPr>
          <a:xfrm>
            <a:off x="5149100" y="4067722"/>
            <a:ext cx="1008112" cy="2400657"/>
          </a:xfrm>
          <a:prstGeom prst="rect">
            <a:avLst/>
          </a:prstGeom>
          <a:noFill/>
        </p:spPr>
        <p:txBody>
          <a:bodyPr wrap="square" rtlCol="0">
            <a:spAutoFit/>
          </a:bodyPr>
          <a:lstStyle/>
          <a:p>
            <a:r>
              <a:rPr lang="de-DE" sz="15000" dirty="0">
                <a:latin typeface="NSimSun" panose="02010609030101010101" pitchFamily="49" charset="-122"/>
                <a:ea typeface="NSimSun" panose="02010609030101010101" pitchFamily="49" charset="-122"/>
                <a:cs typeface="Courier New" panose="02070309020205020404" pitchFamily="49" charset="0"/>
              </a:rPr>
              <a:t>}</a:t>
            </a:r>
          </a:p>
        </p:txBody>
      </p:sp>
    </p:spTree>
    <p:extLst>
      <p:ext uri="{BB962C8B-B14F-4D97-AF65-F5344CB8AC3E}">
        <p14:creationId xmlns:p14="http://schemas.microsoft.com/office/powerpoint/2010/main" val="6950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11660" y="980728"/>
            <a:ext cx="1944216" cy="1015663"/>
          </a:xfrm>
          <a:prstGeom prst="rect">
            <a:avLst/>
          </a:prstGeom>
          <a:noFill/>
        </p:spPr>
        <p:txBody>
          <a:bodyPr wrap="square" rtlCol="0">
            <a:spAutoFit/>
          </a:bodyPr>
          <a:lstStyle/>
          <a:p>
            <a:r>
              <a:rPr lang="de-DE" sz="6000" b="1" dirty="0">
                <a:ln w="3175">
                  <a:noFill/>
                  <a:prstDash val="solid"/>
                  <a:miter lim="800000"/>
                </a:ln>
              </a:rPr>
              <a:t>Geist</a:t>
            </a:r>
            <a:endParaRPr lang="de-DE" dirty="0">
              <a:ln w="3175">
                <a:noFill/>
                <a:prstDash val="solid"/>
                <a:miter lim="800000"/>
              </a:ln>
            </a:endParaRPr>
          </a:p>
        </p:txBody>
      </p:sp>
      <p:sp>
        <p:nvSpPr>
          <p:cNvPr id="4" name="Titel 1"/>
          <p:cNvSpPr txBox="1">
            <a:spLocks/>
          </p:cNvSpPr>
          <p:nvPr/>
        </p:nvSpPr>
        <p:spPr>
          <a:xfrm>
            <a:off x="1475656" y="2637502"/>
            <a:ext cx="1872208" cy="77481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6000" b="1" dirty="0"/>
              <a:t>Papa</a:t>
            </a:r>
            <a:endParaRPr lang="de-DE" sz="4000" b="1" dirty="0"/>
          </a:p>
        </p:txBody>
      </p:sp>
      <p:sp>
        <p:nvSpPr>
          <p:cNvPr id="5" name="Textfeld 4"/>
          <p:cNvSpPr txBox="1"/>
          <p:nvPr/>
        </p:nvSpPr>
        <p:spPr>
          <a:xfrm>
            <a:off x="1511660" y="4348213"/>
            <a:ext cx="1944216" cy="1015663"/>
          </a:xfrm>
          <a:prstGeom prst="rect">
            <a:avLst/>
          </a:prstGeom>
          <a:noFill/>
        </p:spPr>
        <p:txBody>
          <a:bodyPr wrap="square" rtlCol="0">
            <a:spAutoFit/>
          </a:bodyPr>
          <a:lstStyle/>
          <a:p>
            <a:r>
              <a:rPr lang="de-DE" sz="6000" b="1" dirty="0"/>
              <a:t>Kind</a:t>
            </a:r>
            <a:endParaRPr lang="de-DE" sz="4400" b="1" dirty="0"/>
          </a:p>
        </p:txBody>
      </p:sp>
    </p:spTree>
    <p:extLst>
      <p:ext uri="{BB962C8B-B14F-4D97-AF65-F5344CB8AC3E}">
        <p14:creationId xmlns:p14="http://schemas.microsoft.com/office/powerpoint/2010/main" val="28793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24724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32" y="202332"/>
            <a:ext cx="6453336"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80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1560" y="620688"/>
            <a:ext cx="7920880" cy="58477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11500" b="1" dirty="0">
                <a:ln w="12700">
                  <a:solidFill>
                    <a:schemeClr val="tx1"/>
                  </a:solidFill>
                  <a:prstDash val="solid"/>
                </a:ln>
                <a:solidFill>
                  <a:srgbClr val="00B050"/>
                </a:solidFill>
                <a:effectLst>
                  <a:outerShdw blurRad="41275" dist="20320" dir="1800000" algn="tl" rotWithShape="0">
                    <a:srgbClr val="000000">
                      <a:alpha val="40000"/>
                    </a:srgbClr>
                  </a:outerShdw>
                </a:effectLst>
              </a:rPr>
              <a:t>Trinitatis</a:t>
            </a:r>
          </a:p>
          <a:p>
            <a:r>
              <a:rPr lang="de-DE" sz="7200" b="1" dirty="0" err="1">
                <a:ln w="12700">
                  <a:solidFill>
                    <a:schemeClr val="tx1"/>
                  </a:solidFill>
                  <a:prstDash val="solid"/>
                </a:ln>
                <a:solidFill>
                  <a:srgbClr val="00B050"/>
                </a:solidFill>
                <a:effectLst>
                  <a:outerShdw blurRad="41275" dist="20320" dir="1800000" algn="tl" rotWithShape="0">
                    <a:srgbClr val="000000">
                      <a:alpha val="40000"/>
                    </a:srgbClr>
                  </a:outerShdw>
                </a:effectLst>
              </a:rPr>
              <a:t>Tri</a:t>
            </a:r>
            <a:r>
              <a:rPr lang="de-DE" sz="7200" dirty="0">
                <a:ln w="12700">
                  <a:solidFill>
                    <a:schemeClr val="tx1"/>
                  </a:solidFill>
                  <a:prstDash val="solid"/>
                </a:ln>
                <a:solidFill>
                  <a:srgbClr val="00B050"/>
                </a:solidFill>
                <a:effectLst>
                  <a:outerShdw blurRad="41275" dist="20320" dir="1800000" algn="tl" rotWithShape="0">
                    <a:srgbClr val="000000">
                      <a:alpha val="40000"/>
                    </a:srgbClr>
                  </a:outerShdw>
                </a:effectLst>
              </a:rPr>
              <a:t>(</a:t>
            </a:r>
            <a:r>
              <a:rPr lang="de-DE" sz="7200" b="1" dirty="0" err="1">
                <a:ln w="12700">
                  <a:solidFill>
                    <a:schemeClr val="tx1"/>
                  </a:solidFill>
                  <a:prstDash val="solid"/>
                </a:ln>
                <a:solidFill>
                  <a:srgbClr val="00B050"/>
                </a:solidFill>
                <a:effectLst>
                  <a:outerShdw blurRad="41275" dist="20320" dir="1800000" algn="tl" rotWithShape="0">
                    <a:srgbClr val="000000">
                      <a:alpha val="40000"/>
                    </a:srgbClr>
                  </a:outerShdw>
                </a:effectLst>
              </a:rPr>
              <a:t>ni</a:t>
            </a:r>
            <a:r>
              <a:rPr lang="de-DE" sz="7200" dirty="0">
                <a:ln w="12700">
                  <a:solidFill>
                    <a:schemeClr val="tx1"/>
                  </a:solidFill>
                  <a:prstDash val="solid"/>
                </a:ln>
                <a:solidFill>
                  <a:srgbClr val="00B050"/>
                </a:solidFill>
                <a:effectLst>
                  <a:outerShdw blurRad="41275" dist="20320" dir="1800000" algn="tl" rotWithShape="0">
                    <a:srgbClr val="000000">
                      <a:alpha val="40000"/>
                    </a:srgbClr>
                  </a:outerShdw>
                </a:effectLst>
              </a:rPr>
              <a:t>)</a:t>
            </a:r>
            <a:r>
              <a:rPr lang="de-DE" sz="7200" b="1" dirty="0">
                <a:ln w="12700">
                  <a:solidFill>
                    <a:schemeClr val="tx1"/>
                  </a:solidFill>
                  <a:prstDash val="solid"/>
                </a:ln>
                <a:solidFill>
                  <a:srgbClr val="00B050"/>
                </a:solidFill>
                <a:effectLst>
                  <a:outerShdw blurRad="41275" dist="20320" dir="1800000" algn="tl" rotWithShape="0">
                    <a:srgbClr val="000000">
                      <a:alpha val="40000"/>
                    </a:srgbClr>
                  </a:outerShdw>
                </a:effectLst>
              </a:rPr>
              <a:t> = Drei</a:t>
            </a:r>
          </a:p>
          <a:p>
            <a:r>
              <a:rPr lang="de-DE" sz="7200" dirty="0">
                <a:ln w="12700">
                  <a:solidFill>
                    <a:schemeClr val="tx1"/>
                  </a:solidFill>
                  <a:prstDash val="solid"/>
                </a:ln>
                <a:solidFill>
                  <a:srgbClr val="00B050"/>
                </a:solidFill>
                <a:effectLst>
                  <a:outerShdw blurRad="41275" dist="20320" dir="1800000" algn="tl" rotWithShape="0">
                    <a:srgbClr val="000000">
                      <a:alpha val="40000"/>
                    </a:srgbClr>
                  </a:outerShdw>
                </a:effectLst>
              </a:rPr>
              <a:t>(</a:t>
            </a:r>
            <a:r>
              <a:rPr lang="de-DE" sz="7200" b="1" dirty="0">
                <a:ln w="12700">
                  <a:solidFill>
                    <a:schemeClr val="tx1"/>
                  </a:solidFill>
                  <a:prstDash val="solid"/>
                </a:ln>
                <a:solidFill>
                  <a:srgbClr val="00B050"/>
                </a:solidFill>
                <a:effectLst>
                  <a:outerShdw blurRad="41275" dist="20320" dir="1800000" algn="tl" rotWithShape="0">
                    <a:srgbClr val="000000">
                      <a:alpha val="40000"/>
                    </a:srgbClr>
                  </a:outerShdw>
                </a:effectLst>
              </a:rPr>
              <a:t>Uni</a:t>
            </a:r>
            <a:r>
              <a:rPr lang="de-DE" sz="7200" dirty="0">
                <a:ln w="12700">
                  <a:solidFill>
                    <a:schemeClr val="tx1"/>
                  </a:solidFill>
                  <a:prstDash val="solid"/>
                </a:ln>
                <a:solidFill>
                  <a:srgbClr val="00B050"/>
                </a:solidFill>
                <a:effectLst>
                  <a:outerShdw blurRad="41275" dist="20320" dir="1800000" algn="tl" rotWithShape="0">
                    <a:srgbClr val="000000">
                      <a:alpha val="40000"/>
                    </a:srgbClr>
                  </a:outerShdw>
                </a:effectLst>
              </a:rPr>
              <a:t>)</a:t>
            </a:r>
            <a:r>
              <a:rPr lang="de-DE" sz="7200" b="1" dirty="0" err="1">
                <a:ln w="12700">
                  <a:solidFill>
                    <a:schemeClr val="tx1"/>
                  </a:solidFill>
                  <a:prstDash val="solid"/>
                </a:ln>
                <a:solidFill>
                  <a:srgbClr val="00B050"/>
                </a:solidFill>
                <a:effectLst>
                  <a:outerShdw blurRad="41275" dist="20320" dir="1800000" algn="tl" rotWithShape="0">
                    <a:srgbClr val="000000">
                      <a:alpha val="40000"/>
                    </a:srgbClr>
                  </a:outerShdw>
                </a:effectLst>
              </a:rPr>
              <a:t>tatis</a:t>
            </a:r>
            <a:r>
              <a:rPr lang="de-DE" sz="7200" b="1" dirty="0">
                <a:ln w="12700">
                  <a:solidFill>
                    <a:schemeClr val="tx1"/>
                  </a:solidFill>
                  <a:prstDash val="solid"/>
                </a:ln>
                <a:solidFill>
                  <a:srgbClr val="00B050"/>
                </a:solidFill>
                <a:effectLst>
                  <a:outerShdw blurRad="41275" dist="20320" dir="1800000" algn="tl" rotWithShape="0">
                    <a:srgbClr val="000000">
                      <a:alpha val="40000"/>
                    </a:srgbClr>
                  </a:outerShdw>
                </a:effectLst>
              </a:rPr>
              <a:t> = Einigkeit</a:t>
            </a:r>
          </a:p>
          <a:p>
            <a:pPr algn="ctr"/>
            <a:r>
              <a:rPr lang="de-DE" sz="11500" b="1" dirty="0">
                <a:ln w="12700">
                  <a:solidFill>
                    <a:schemeClr val="tx1"/>
                  </a:solidFill>
                  <a:prstDash val="solid"/>
                </a:ln>
                <a:solidFill>
                  <a:srgbClr val="00B050"/>
                </a:solidFill>
                <a:effectLst>
                  <a:outerShdw blurRad="41275" dist="20320" dir="1800000" algn="tl" rotWithShape="0">
                    <a:srgbClr val="000000">
                      <a:alpha val="40000"/>
                    </a:srgbClr>
                  </a:outerShdw>
                </a:effectLst>
              </a:rPr>
              <a:t>Dreieinigkeit</a:t>
            </a:r>
          </a:p>
        </p:txBody>
      </p:sp>
    </p:spTree>
    <p:extLst>
      <p:ext uri="{BB962C8B-B14F-4D97-AF65-F5344CB8AC3E}">
        <p14:creationId xmlns:p14="http://schemas.microsoft.com/office/powerpoint/2010/main" val="30814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35696" y="2348880"/>
            <a:ext cx="5544616" cy="1800200"/>
          </a:xfrm>
        </p:spPr>
        <p:txBody>
          <a:bodyPr>
            <a:noAutofit/>
          </a:bodyPr>
          <a:lstStyle/>
          <a:p>
            <a:pPr marL="0" indent="0">
              <a:buNone/>
            </a:pPr>
            <a:r>
              <a:rPr lang="de-DE" sz="11500" dirty="0"/>
              <a:t>1+1+1=</a:t>
            </a:r>
          </a:p>
        </p:txBody>
      </p:sp>
    </p:spTree>
    <p:extLst>
      <p:ext uri="{BB962C8B-B14F-4D97-AF65-F5344CB8AC3E}">
        <p14:creationId xmlns:p14="http://schemas.microsoft.com/office/powerpoint/2010/main" val="55184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35696" y="2348880"/>
            <a:ext cx="5544616" cy="1800200"/>
          </a:xfrm>
        </p:spPr>
        <p:txBody>
          <a:bodyPr>
            <a:noAutofit/>
          </a:bodyPr>
          <a:lstStyle/>
          <a:p>
            <a:pPr marL="0" indent="0">
              <a:buNone/>
            </a:pPr>
            <a:r>
              <a:rPr lang="de-DE" sz="11500" dirty="0"/>
              <a:t>1+1+1=1</a:t>
            </a:r>
          </a:p>
        </p:txBody>
      </p:sp>
    </p:spTree>
    <p:extLst>
      <p:ext uri="{BB962C8B-B14F-4D97-AF65-F5344CB8AC3E}">
        <p14:creationId xmlns:p14="http://schemas.microsoft.com/office/powerpoint/2010/main" val="366074956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D2273F9B89F07418538A1F648034C70" ma:contentTypeVersion="6" ma:contentTypeDescription="Ein neues Dokument erstellen." ma:contentTypeScope="" ma:versionID="91581d9980fab3623f2641c2388ebf25">
  <xsd:schema xmlns:xsd="http://www.w3.org/2001/XMLSchema" xmlns:xs="http://www.w3.org/2001/XMLSchema" xmlns:p="http://schemas.microsoft.com/office/2006/metadata/properties" xmlns:ns2="4b414c7c-2722-40fb-8765-9edee19ad65c" xmlns:ns3="5b58cd92-5426-41b7-b2c4-6c73ab597f8b" targetNamespace="http://schemas.microsoft.com/office/2006/metadata/properties" ma:root="true" ma:fieldsID="d3a4c74ab17a7814cc44d19c6d30a9a8" ns2:_="" ns3:_="">
    <xsd:import namespace="4b414c7c-2722-40fb-8765-9edee19ad65c"/>
    <xsd:import namespace="5b58cd92-5426-41b7-b2c4-6c73ab597f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14c7c-2722-40fb-8765-9edee19ad6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58cd92-5426-41b7-b2c4-6c73ab597f8b"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8C7509-B954-47CE-91EE-54E3E26B73F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CD3413-987A-4F90-9F1C-3BF85E359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14c7c-2722-40fb-8765-9edee19ad65c"/>
    <ds:schemaRef ds:uri="5b58cd92-5426-41b7-b2c4-6c73ab597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497F28-0D2C-4362-8B25-192307456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Bildschirmpräsentation (4:3)</PresentationFormat>
  <Paragraphs>117</Paragraphs>
  <Slides>50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50</vt:i4>
      </vt:variant>
    </vt:vector>
  </HeadingPairs>
  <TitlesOfParts>
    <vt:vector size="56" baseType="lpstr">
      <vt:lpstr>NSimSun</vt:lpstr>
      <vt:lpstr>Arial</vt:lpstr>
      <vt:lpstr>Calibri</vt:lpstr>
      <vt:lpstr>Webdings</vt:lpstr>
      <vt:lpstr>Wingdings 2</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Papa </vt:lpstr>
      <vt:lpstr>Papa </vt:lpstr>
      <vt:lpstr>Vater </vt:lpstr>
      <vt:lpstr>Vater </vt:lpstr>
      <vt:lpstr>PowerPoint-Präsentation</vt:lpstr>
      <vt:lpstr>Vater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Vater</dc:title>
  <dc:creator>Annett Leistner</dc:creator>
  <cp:lastModifiedBy>Elke Vogel</cp:lastModifiedBy>
  <cp:revision>94</cp:revision>
  <dcterms:created xsi:type="dcterms:W3CDTF">2020-06-09T19:04:49Z</dcterms:created>
  <dcterms:modified xsi:type="dcterms:W3CDTF">2026-04-28T14:06:40Z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0x0101008D2273F9B89F07418538A1F648034C70</vt:lpwstr>
  </property>
</Properties>
</file>